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8" r:id="rId2"/>
    <p:sldId id="264" r:id="rId3"/>
    <p:sldId id="259" r:id="rId4"/>
    <p:sldId id="263" r:id="rId5"/>
    <p:sldId id="271" r:id="rId6"/>
    <p:sldId id="265" r:id="rId7"/>
    <p:sldId id="319" r:id="rId8"/>
    <p:sldId id="266" r:id="rId9"/>
    <p:sldId id="272" r:id="rId10"/>
    <p:sldId id="320" r:id="rId11"/>
    <p:sldId id="318" r:id="rId12"/>
    <p:sldId id="268" r:id="rId13"/>
    <p:sldId id="274" r:id="rId14"/>
    <p:sldId id="275" r:id="rId15"/>
    <p:sldId id="312" r:id="rId16"/>
    <p:sldId id="313" r:id="rId17"/>
    <p:sldId id="257" r:id="rId18"/>
    <p:sldId id="315" r:id="rId19"/>
    <p:sldId id="314" r:id="rId20"/>
    <p:sldId id="316" r:id="rId21"/>
    <p:sldId id="317" r:id="rId22"/>
    <p:sldId id="26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CA00"/>
    <a:srgbClr val="93B4B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35" autoAdjust="0"/>
    <p:restoredTop sz="70356" autoAdjust="0"/>
  </p:normalViewPr>
  <p:slideViewPr>
    <p:cSldViewPr snapToGrid="0">
      <p:cViewPr varScale="1">
        <p:scale>
          <a:sx n="71" d="100"/>
          <a:sy n="71" d="100"/>
        </p:scale>
        <p:origin x="1620" y="72"/>
      </p:cViewPr>
      <p:guideLst/>
    </p:cSldViewPr>
  </p:slideViewPr>
  <p:notesTextViewPr>
    <p:cViewPr>
      <p:scale>
        <a:sx n="1" d="1"/>
        <a:sy n="1" d="1"/>
      </p:scale>
      <p:origin x="0" y="0"/>
    </p:cViewPr>
  </p:notesTextViewPr>
  <p:notesViewPr>
    <p:cSldViewPr snapToGrid="0">
      <p:cViewPr varScale="1">
        <p:scale>
          <a:sx n="77" d="100"/>
          <a:sy n="77" d="100"/>
        </p:scale>
        <p:origin x="415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7674259108516486E-2"/>
          <c:y val="0.10360878527788459"/>
          <c:w val="0.91272836836576887"/>
          <c:h val="0.7659130168171342"/>
        </c:manualLayout>
      </c:layout>
      <c:barChart>
        <c:barDir val="col"/>
        <c:grouping val="clustered"/>
        <c:varyColors val="0"/>
        <c:ser>
          <c:idx val="0"/>
          <c:order val="0"/>
          <c:tx>
            <c:strRef>
              <c:f>Sheet1!$B$1</c:f>
              <c:strCache>
                <c:ptCount val="1"/>
                <c:pt idx="0">
                  <c:v>percentage chance of infection</c:v>
                </c:pt>
              </c:strCache>
            </c:strRef>
          </c:tx>
          <c:spPr>
            <a:solidFill>
              <a:srgbClr val="E5CA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Kumbh Sans" pitchFamily="2" charset="0"/>
                    <a:ea typeface="+mn-ea"/>
                    <a:cs typeface="Kumbh Sans"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exposed to HIV</c:v>
                </c:pt>
                <c:pt idx="1">
                  <c:v>exposed to Hep C</c:v>
                </c:pt>
                <c:pt idx="2">
                  <c:v>exposed to Hep B</c:v>
                </c:pt>
              </c:strCache>
            </c:strRef>
          </c:cat>
          <c:val>
            <c:numRef>
              <c:f>Sheet1!$B$2:$B$5</c:f>
              <c:numCache>
                <c:formatCode>General</c:formatCode>
                <c:ptCount val="4"/>
                <c:pt idx="0">
                  <c:v>0.3</c:v>
                </c:pt>
                <c:pt idx="1">
                  <c:v>3</c:v>
                </c:pt>
                <c:pt idx="2">
                  <c:v>30</c:v>
                </c:pt>
              </c:numCache>
            </c:numRef>
          </c:val>
          <c:extLst>
            <c:ext xmlns:c16="http://schemas.microsoft.com/office/drawing/2014/chart" uri="{C3380CC4-5D6E-409C-BE32-E72D297353CC}">
              <c16:uniqueId val="{00000000-8122-4C8B-BBDF-D893155FFFCB}"/>
            </c:ext>
          </c:extLst>
        </c:ser>
        <c:dLbls>
          <c:dLblPos val="outEnd"/>
          <c:showLegendKey val="0"/>
          <c:showVal val="1"/>
          <c:showCatName val="0"/>
          <c:showSerName val="0"/>
          <c:showPercent val="0"/>
          <c:showBubbleSize val="0"/>
        </c:dLbls>
        <c:gapWidth val="219"/>
        <c:overlap val="-27"/>
        <c:axId val="2096515343"/>
        <c:axId val="2092511215"/>
      </c:barChart>
      <c:catAx>
        <c:axId val="2096515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Kumbh Sans" pitchFamily="2" charset="0"/>
                <a:ea typeface="+mn-ea"/>
                <a:cs typeface="Kumbh Sans" pitchFamily="2" charset="0"/>
              </a:defRPr>
            </a:pPr>
            <a:endParaRPr lang="en-US"/>
          </a:p>
        </c:txPr>
        <c:crossAx val="2092511215"/>
        <c:crosses val="autoZero"/>
        <c:auto val="1"/>
        <c:lblAlgn val="ctr"/>
        <c:lblOffset val="100"/>
        <c:noMultiLvlLbl val="0"/>
      </c:catAx>
      <c:valAx>
        <c:axId val="20925112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Kumbh Sans" pitchFamily="2" charset="0"/>
                <a:ea typeface="+mn-ea"/>
                <a:cs typeface="Kumbh Sans" pitchFamily="2" charset="0"/>
              </a:defRPr>
            </a:pPr>
            <a:endParaRPr lang="en-US"/>
          </a:p>
        </c:txPr>
        <c:crossAx val="20965153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clustered"/>
        <c:varyColors val="0"/>
        <c:ser>
          <c:idx val="0"/>
          <c:order val="0"/>
          <c:tx>
            <c:strRef>
              <c:f>Sheet1!$B$1</c:f>
              <c:strCache>
                <c:ptCount val="1"/>
                <c:pt idx="0">
                  <c:v>England prevalence</c:v>
                </c:pt>
              </c:strCache>
            </c:strRef>
          </c:tx>
          <c:spPr>
            <a:solidFill>
              <a:schemeClr val="accent1"/>
            </a:solidFill>
            <a:ln>
              <a:noFill/>
            </a:ln>
            <a:effectLst/>
          </c:spPr>
          <c:invertIfNegative val="0"/>
          <c:cat>
            <c:strRef>
              <c:f>Sheet1!$A$2:$A$5</c:f>
              <c:strCache>
                <c:ptCount val="3"/>
                <c:pt idx="0">
                  <c:v>HIV</c:v>
                </c:pt>
                <c:pt idx="1">
                  <c:v>Hep C</c:v>
                </c:pt>
                <c:pt idx="2">
                  <c:v>Hep B</c:v>
                </c:pt>
              </c:strCache>
            </c:strRef>
          </c:cat>
          <c:val>
            <c:numRef>
              <c:f>Sheet1!$B$2:$B$5</c:f>
              <c:numCache>
                <c:formatCode>#,##0</c:formatCode>
                <c:ptCount val="4"/>
                <c:pt idx="0">
                  <c:v>107000</c:v>
                </c:pt>
                <c:pt idx="1">
                  <c:v>63000</c:v>
                </c:pt>
                <c:pt idx="2">
                  <c:v>200000</c:v>
                </c:pt>
              </c:numCache>
            </c:numRef>
          </c:val>
          <c:extLst>
            <c:ext xmlns:c16="http://schemas.microsoft.com/office/drawing/2014/chart" uri="{C3380CC4-5D6E-409C-BE32-E72D297353CC}">
              <c16:uniqueId val="{00000000-E858-450F-8748-D2FF51F4B95D}"/>
            </c:ext>
          </c:extLst>
        </c:ser>
        <c:dLbls>
          <c:showLegendKey val="0"/>
          <c:showVal val="0"/>
          <c:showCatName val="0"/>
          <c:showSerName val="0"/>
          <c:showPercent val="0"/>
          <c:showBubbleSize val="0"/>
        </c:dLbls>
        <c:gapWidth val="182"/>
        <c:axId val="478573504"/>
        <c:axId val="1018763407"/>
      </c:barChart>
      <c:catAx>
        <c:axId val="478573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Kumbh Sans Medium" pitchFamily="2" charset="0"/>
                <a:ea typeface="+mn-ea"/>
                <a:cs typeface="+mn-cs"/>
              </a:defRPr>
            </a:pPr>
            <a:endParaRPr lang="en-US"/>
          </a:p>
        </c:txPr>
        <c:crossAx val="1018763407"/>
        <c:crosses val="autoZero"/>
        <c:auto val="1"/>
        <c:lblAlgn val="ctr"/>
        <c:lblOffset val="100"/>
        <c:noMultiLvlLbl val="0"/>
      </c:catAx>
      <c:valAx>
        <c:axId val="101876340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Kumbh Sans Medium" pitchFamily="2" charset="0"/>
                <a:ea typeface="+mn-ea"/>
                <a:cs typeface="+mn-cs"/>
              </a:defRPr>
            </a:pPr>
            <a:endParaRPr lang="en-US"/>
          </a:p>
        </c:txPr>
        <c:crossAx val="478573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Kumbh Sans Medium"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500" baseline="0">
          <a:latin typeface="Kumbh Sans Medium" pitchFamily="2"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697253373491912E-2"/>
          <c:y val="9.231673135393724E-2"/>
          <c:w val="0.91272836836576887"/>
          <c:h val="0.7659130168171342"/>
        </c:manualLayout>
      </c:layout>
      <c:barChart>
        <c:barDir val="col"/>
        <c:grouping val="clustered"/>
        <c:varyColors val="0"/>
        <c:ser>
          <c:idx val="0"/>
          <c:order val="0"/>
          <c:tx>
            <c:strRef>
              <c:f>Sheet1!$B$1</c:f>
              <c:strCache>
                <c:ptCount val="1"/>
                <c:pt idx="0">
                  <c:v>acute exposure</c:v>
                </c:pt>
              </c:strCache>
            </c:strRef>
          </c:tx>
          <c:spPr>
            <a:solidFill>
              <a:srgbClr val="E5CA00"/>
            </a:solidFill>
            <a:ln>
              <a:noFill/>
            </a:ln>
            <a:effectLst/>
          </c:spPr>
          <c:invertIfNegative val="0"/>
          <c:dLbls>
            <c:spPr>
              <a:noFill/>
              <a:ln>
                <a:noFill/>
              </a:ln>
              <a:effectLst/>
            </c:spPr>
            <c:txPr>
              <a:bodyPr rot="0" spcFirstLastPara="1" vertOverflow="ellipsis" vert="horz" wrap="square" anchor="ctr" anchorCtr="1"/>
              <a:lstStyle/>
              <a:p>
                <a:pPr>
                  <a:defRPr sz="1500" b="0" i="0" u="none" strike="noStrike" kern="1200" baseline="0">
                    <a:solidFill>
                      <a:schemeClr val="tx1">
                        <a:lumMod val="75000"/>
                        <a:lumOff val="25000"/>
                      </a:schemeClr>
                    </a:solidFill>
                    <a:latin typeface="Kumbh Sans Medium"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HIV risk</c:v>
                </c:pt>
                <c:pt idx="1">
                  <c:v>Hep C risk</c:v>
                </c:pt>
                <c:pt idx="2">
                  <c:v>Hep B risk</c:v>
                </c:pt>
              </c:strCache>
            </c:strRef>
          </c:cat>
          <c:val>
            <c:numRef>
              <c:f>Sheet1!$B$2:$B$5</c:f>
              <c:numCache>
                <c:formatCode>General</c:formatCode>
                <c:ptCount val="4"/>
                <c:pt idx="0">
                  <c:v>0.3</c:v>
                </c:pt>
                <c:pt idx="1">
                  <c:v>3</c:v>
                </c:pt>
                <c:pt idx="2">
                  <c:v>30</c:v>
                </c:pt>
              </c:numCache>
            </c:numRef>
          </c:val>
          <c:extLst>
            <c:ext xmlns:c16="http://schemas.microsoft.com/office/drawing/2014/chart" uri="{C3380CC4-5D6E-409C-BE32-E72D297353CC}">
              <c16:uniqueId val="{00000000-0D5C-46A7-B7CC-33CFA5F53032}"/>
            </c:ext>
          </c:extLst>
        </c:ser>
        <c:ser>
          <c:idx val="1"/>
          <c:order val="1"/>
          <c:tx>
            <c:strRef>
              <c:f>Sheet1!$C$1</c:f>
              <c:strCache>
                <c:ptCount val="1"/>
                <c:pt idx="0">
                  <c:v>health of source unknown</c:v>
                </c:pt>
              </c:strCache>
            </c:strRef>
          </c:tx>
          <c:spPr>
            <a:solidFill>
              <a:schemeClr val="accent1"/>
            </a:solidFill>
            <a:ln>
              <a:noFill/>
            </a:ln>
            <a:effectLst/>
          </c:spPr>
          <c:invertIfNegative val="0"/>
          <c:dLbls>
            <c:dLbl>
              <c:idx val="0"/>
              <c:layout>
                <c:manualLayout>
                  <c:x val="2.0259319286871962E-2"/>
                  <c:y val="-1.290788930194134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5C-46A7-B7CC-33CFA5F53032}"/>
                </c:ext>
              </c:extLst>
            </c:dLbl>
            <c:dLbl>
              <c:idx val="1"/>
              <c:layout>
                <c:manualLayout>
                  <c:x val="2.9263461192148305E-2"/>
                  <c:y val="-7.744733581164808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D5C-46A7-B7CC-33CFA5F53032}"/>
                </c:ext>
              </c:extLst>
            </c:dLbl>
            <c:spPr>
              <a:noFill/>
              <a:ln>
                <a:noFill/>
              </a:ln>
              <a:effectLst/>
            </c:spPr>
            <c:txPr>
              <a:bodyPr rot="0" spcFirstLastPara="1" vertOverflow="ellipsis" vert="horz" wrap="square" anchor="ctr" anchorCtr="1"/>
              <a:lstStyle/>
              <a:p>
                <a:pPr>
                  <a:defRPr sz="1500" b="0" i="0" u="none" strike="noStrike" kern="1200" baseline="0">
                    <a:solidFill>
                      <a:schemeClr val="tx1">
                        <a:lumMod val="75000"/>
                        <a:lumOff val="25000"/>
                      </a:schemeClr>
                    </a:solidFill>
                    <a:latin typeface="Kumbh Sans Medium"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HIV risk</c:v>
                </c:pt>
                <c:pt idx="1">
                  <c:v>Hep C risk</c:v>
                </c:pt>
                <c:pt idx="2">
                  <c:v>Hep B risk</c:v>
                </c:pt>
              </c:strCache>
            </c:strRef>
          </c:cat>
          <c:val>
            <c:numRef>
              <c:f>Sheet1!$C$2:$C$5</c:f>
              <c:numCache>
                <c:formatCode>General</c:formatCode>
                <c:ptCount val="4"/>
                <c:pt idx="0">
                  <c:v>5.1000000000000004E-4</c:v>
                </c:pt>
                <c:pt idx="1">
                  <c:v>4.1999999999999997E-3</c:v>
                </c:pt>
                <c:pt idx="2">
                  <c:v>0.13500000000000001</c:v>
                </c:pt>
              </c:numCache>
            </c:numRef>
          </c:val>
          <c:extLst>
            <c:ext xmlns:c16="http://schemas.microsoft.com/office/drawing/2014/chart" uri="{C3380CC4-5D6E-409C-BE32-E72D297353CC}">
              <c16:uniqueId val="{00000003-0D5C-46A7-B7CC-33CFA5F53032}"/>
            </c:ext>
          </c:extLst>
        </c:ser>
        <c:dLbls>
          <c:dLblPos val="outEnd"/>
          <c:showLegendKey val="0"/>
          <c:showVal val="1"/>
          <c:showCatName val="0"/>
          <c:showSerName val="0"/>
          <c:showPercent val="0"/>
          <c:showBubbleSize val="0"/>
        </c:dLbls>
        <c:gapWidth val="219"/>
        <c:overlap val="-27"/>
        <c:axId val="2096515343"/>
        <c:axId val="2092511215"/>
      </c:barChart>
      <c:catAx>
        <c:axId val="2096515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Kumbh Sans Medium" pitchFamily="2" charset="0"/>
                <a:ea typeface="+mn-ea"/>
                <a:cs typeface="+mn-cs"/>
              </a:defRPr>
            </a:pPr>
            <a:endParaRPr lang="en-US"/>
          </a:p>
        </c:txPr>
        <c:crossAx val="2092511215"/>
        <c:crosses val="autoZero"/>
        <c:auto val="1"/>
        <c:lblAlgn val="ctr"/>
        <c:lblOffset val="100"/>
        <c:noMultiLvlLbl val="0"/>
      </c:catAx>
      <c:valAx>
        <c:axId val="20925112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Kumbh Sans Medium" pitchFamily="2" charset="0"/>
                <a:ea typeface="+mn-ea"/>
                <a:cs typeface="+mn-cs"/>
              </a:defRPr>
            </a:pPr>
            <a:endParaRPr lang="en-US"/>
          </a:p>
        </c:txPr>
        <c:crossAx val="2096515343"/>
        <c:crosses val="autoZero"/>
        <c:crossBetween val="between"/>
      </c:valAx>
      <c:spPr>
        <a:noFill/>
        <a:ln>
          <a:noFill/>
        </a:ln>
        <a:effectLst/>
      </c:spPr>
    </c:plotArea>
    <c:legend>
      <c:legendPos val="b"/>
      <c:layout>
        <c:manualLayout>
          <c:xMode val="edge"/>
          <c:yMode val="edge"/>
          <c:x val="4.3965474094483752E-2"/>
          <c:y val="0.93653522578424053"/>
          <c:w val="0.89999993664506472"/>
          <c:h val="6.3464774215759467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Kumbh Sans Medium"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500" baseline="0">
          <a:latin typeface="Kumbh Sans Medium"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E30DE-CD90-6246-B40D-BC2C8726936F}" type="datetimeFigureOut">
              <a:rPr lang="en-US" smtClean="0"/>
              <a:t>5/15/2025</a:t>
            </a:fld>
            <a:endParaRPr lang="en-US"/>
          </a:p>
        </p:txBody>
      </p:sp>
      <p:sp>
        <p:nvSpPr>
          <p:cNvPr id="4" name="Slide Image Placeholder 3"/>
          <p:cNvSpPr>
            <a:spLocks noGrp="1" noRot="1" noChangeAspect="1"/>
          </p:cNvSpPr>
          <p:nvPr>
            <p:ph type="sldImg" idx="2"/>
          </p:nvPr>
        </p:nvSpPr>
        <p:spPr>
          <a:xfrm>
            <a:off x="3429000" y="229394"/>
            <a:ext cx="3198813" cy="179933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13359" y="2129425"/>
            <a:ext cx="6214453" cy="6785181"/>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AA061A-D67C-5241-B631-49D49C9E85F4}" type="slidenum">
              <a:rPr lang="en-US" smtClean="0"/>
              <a:t>‹#›</a:t>
            </a:fld>
            <a:endParaRPr lang="en-US"/>
          </a:p>
        </p:txBody>
      </p:sp>
    </p:spTree>
    <p:extLst>
      <p:ext uri="{BB962C8B-B14F-4D97-AF65-F5344CB8AC3E}">
        <p14:creationId xmlns:p14="http://schemas.microsoft.com/office/powerpoint/2010/main" val="104321110"/>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at.org.uk/hiv-rights/discrimination-advic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0" y="230188"/>
            <a:ext cx="3198813" cy="17986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This slide set is designed to be used by BBV advocacy organisations to facilitate delivery of BBV training for tattoo and piercing artists. Prior to use please also review the accompanying Strategy Kit available at: nat.org.uk/</a:t>
            </a:r>
            <a:r>
              <a:rPr lang="en-GB" i="1" dirty="0" err="1"/>
              <a:t>bbv</a:t>
            </a:r>
            <a:r>
              <a:rPr lang="en-GB" i="1" dirty="0"/>
              <a:t>-tattooing-piercing </a:t>
            </a:r>
          </a:p>
          <a:p>
            <a:endParaRPr lang="en-GB" i="1" dirty="0"/>
          </a:p>
          <a:p>
            <a:endParaRPr lang="en-GB" i="1" dirty="0"/>
          </a:p>
          <a:p>
            <a:r>
              <a:rPr lang="en-GB" i="1" dirty="0"/>
              <a:t>Each organisation is invited to personalise these slides by replacing highlighted blanks with your own information. In the notes sections below each slide, text in italics is commentary, and text in plain text can be used as a script during training events. </a:t>
            </a:r>
          </a:p>
          <a:p>
            <a:endParaRPr lang="en-GB" i="1" dirty="0"/>
          </a:p>
          <a:p>
            <a:endParaRPr lang="en-GB" i="1" dirty="0"/>
          </a:p>
          <a:p>
            <a:r>
              <a:rPr lang="en-GB" i="1" dirty="0"/>
              <a:t>Materials list for trainers when providing in-person events:</a:t>
            </a:r>
          </a:p>
          <a:p>
            <a:endParaRPr lang="en-GB" i="1" dirty="0"/>
          </a:p>
          <a:p>
            <a:r>
              <a:rPr lang="en-GB" i="1" dirty="0"/>
              <a:t>Post its (for start and end) and pens</a:t>
            </a:r>
          </a:p>
          <a:p>
            <a:r>
              <a:rPr lang="en-GB" i="1" dirty="0"/>
              <a:t>Name tags (optional)</a:t>
            </a:r>
          </a:p>
          <a:p>
            <a:r>
              <a:rPr lang="en-GB" i="1" dirty="0"/>
              <a:t>Markers</a:t>
            </a:r>
          </a:p>
          <a:p>
            <a:r>
              <a:rPr lang="en-GB" i="1" dirty="0"/>
              <a:t>Kettle/tea/cups/milk</a:t>
            </a:r>
          </a:p>
          <a:p>
            <a:r>
              <a:rPr lang="en-GB" i="1" dirty="0"/>
              <a:t>Laptop/projector/screen</a:t>
            </a:r>
          </a:p>
          <a:p>
            <a:r>
              <a:rPr lang="en-GB" i="1" dirty="0"/>
              <a:t>Slides</a:t>
            </a:r>
          </a:p>
          <a:p>
            <a:r>
              <a:rPr lang="en-GB" i="1" dirty="0"/>
              <a:t>Pens/paper (for those who may want to take notes)</a:t>
            </a:r>
          </a:p>
          <a:p>
            <a:r>
              <a:rPr lang="en-GB" i="1" dirty="0"/>
              <a:t>Contact and information resources relating to your organisation and other local BBV support information </a:t>
            </a:r>
          </a:p>
          <a:p>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7EAA061A-D67C-5241-B631-49D49C9E85F4}" type="slidenum">
              <a:rPr lang="en-US" smtClean="0"/>
              <a:t>1</a:t>
            </a:fld>
            <a:endParaRPr lang="en-US"/>
          </a:p>
        </p:txBody>
      </p:sp>
    </p:spTree>
    <p:extLst>
      <p:ext uri="{BB962C8B-B14F-4D97-AF65-F5344CB8AC3E}">
        <p14:creationId xmlns:p14="http://schemas.microsoft.com/office/powerpoint/2010/main" val="17463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0" y="230188"/>
            <a:ext cx="3198813" cy="1798637"/>
          </a:xfrm>
        </p:spPr>
      </p:sp>
      <p:sp>
        <p:nvSpPr>
          <p:cNvPr id="3" name="Notes Placeholder 2"/>
          <p:cNvSpPr>
            <a:spLocks noGrp="1"/>
          </p:cNvSpPr>
          <p:nvPr>
            <p:ph type="body" idx="1"/>
          </p:nvPr>
        </p:nvSpPr>
        <p:spPr/>
        <p:txBody>
          <a:bodyPr/>
          <a:lstStyle/>
          <a:p>
            <a:r>
              <a:rPr lang="en-GB" i="1" dirty="0"/>
              <a:t>Point out that free testing may vary across the UK, but this link offers a good starting point to find out about accessing a free HIV screening kit.</a:t>
            </a:r>
          </a:p>
          <a:p>
            <a:endParaRPr lang="en-GB" i="1" dirty="0"/>
          </a:p>
          <a:p>
            <a:r>
              <a:rPr lang="en-GB" i="1" dirty="0"/>
              <a:t>Follow this up by preparing people for the next few slides by saying something like:</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effectLst/>
                <a:latin typeface="Calibri" panose="020F0502020204030204" pitchFamily="34" charset="0"/>
                <a:ea typeface="Calibri" panose="020F0502020204030204" pitchFamily="34" charset="0"/>
              </a:rPr>
              <a:t>The next couple of slides have some graphs – they help to answer questions that people are always asking about – in terms of how infectious these different viruses are. Some people can be put off by information shared in graphs, others love it. We hope they help to tell a clear story about the risks you all want to know a bit more about. </a:t>
            </a:r>
            <a:endParaRPr lang="en-GB" dirty="0"/>
          </a:p>
          <a:p>
            <a:endParaRPr lang="en-GB" i="1" dirty="0"/>
          </a:p>
        </p:txBody>
      </p:sp>
      <p:sp>
        <p:nvSpPr>
          <p:cNvPr id="4" name="Slide Number Placeholder 3"/>
          <p:cNvSpPr>
            <a:spLocks noGrp="1"/>
          </p:cNvSpPr>
          <p:nvPr>
            <p:ph type="sldNum" sz="quarter" idx="5"/>
          </p:nvPr>
        </p:nvSpPr>
        <p:spPr/>
        <p:txBody>
          <a:bodyPr/>
          <a:lstStyle/>
          <a:p>
            <a:fld id="{7EAA061A-D67C-5241-B631-49D49C9E85F4}" type="slidenum">
              <a:rPr lang="en-US" smtClean="0"/>
              <a:t>10</a:t>
            </a:fld>
            <a:endParaRPr lang="en-US"/>
          </a:p>
        </p:txBody>
      </p:sp>
    </p:spTree>
    <p:extLst>
      <p:ext uri="{BB962C8B-B14F-4D97-AF65-F5344CB8AC3E}">
        <p14:creationId xmlns:p14="http://schemas.microsoft.com/office/powerpoint/2010/main" val="306376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32645-CAC1-6272-80F6-8161BEBA1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ED628E-9E2A-33F6-AEFC-6554059B5F09}"/>
              </a:ext>
            </a:extLst>
          </p:cNvPr>
          <p:cNvSpPr>
            <a:spLocks noGrp="1" noRot="1" noChangeAspect="1"/>
          </p:cNvSpPr>
          <p:nvPr>
            <p:ph type="sldImg"/>
          </p:nvPr>
        </p:nvSpPr>
        <p:spPr>
          <a:xfrm>
            <a:off x="3429000" y="230188"/>
            <a:ext cx="3198813" cy="1798637"/>
          </a:xfrm>
        </p:spPr>
      </p:sp>
      <p:sp>
        <p:nvSpPr>
          <p:cNvPr id="3" name="Notes Placeholder 2">
            <a:extLst>
              <a:ext uri="{FF2B5EF4-FFF2-40B4-BE49-F238E27FC236}">
                <a16:creationId xmlns:a16="http://schemas.microsoft.com/office/drawing/2014/main" id="{D0973E80-D2A9-6B49-A589-630A35AA1481}"/>
              </a:ext>
            </a:extLst>
          </p:cNvPr>
          <p:cNvSpPr>
            <a:spLocks noGrp="1"/>
          </p:cNvSpPr>
          <p:nvPr>
            <p:ph type="body" idx="1"/>
          </p:nvPr>
        </p:nvSpPr>
        <p:spPr/>
        <p:txBody>
          <a:bodyPr/>
          <a:lstStyle/>
          <a:p>
            <a:pPr algn="just"/>
            <a:r>
              <a:rPr lang="en-GB" sz="1200" b="1" dirty="0"/>
              <a:t>What a lot of artists want to know about, is how risky is it if an incident happens were there is exposure to body fluids.</a:t>
            </a:r>
          </a:p>
          <a:p>
            <a:pPr algn="just"/>
            <a:endParaRPr lang="en-GB" sz="1200" dirty="0">
              <a:latin typeface="Calibri" panose="020F0502020204030204" pitchFamily="34" charset="0"/>
              <a:ea typeface="Times New Roman" panose="02020603050405020304" pitchFamily="18" charset="0"/>
            </a:endParaRPr>
          </a:p>
          <a:p>
            <a:pPr algn="just"/>
            <a:r>
              <a:rPr lang="en-GB" sz="1200" dirty="0">
                <a:latin typeface="Calibri" panose="020F0502020204030204" pitchFamily="34" charset="0"/>
                <a:ea typeface="Times New Roman" panose="02020603050405020304" pitchFamily="18" charset="0"/>
              </a:rPr>
              <a:t>Even where there is confirmed virus present, the likelihood of </a:t>
            </a:r>
            <a:r>
              <a:rPr lang="en-GB" sz="1200" b="1" i="1" dirty="0">
                <a:latin typeface="Calibri" panose="020F0502020204030204" pitchFamily="34" charset="0"/>
                <a:ea typeface="Times New Roman" panose="02020603050405020304" pitchFamily="18" charset="0"/>
              </a:rPr>
              <a:t>BBV</a:t>
            </a:r>
            <a:r>
              <a:rPr lang="en-GB" sz="1200" dirty="0">
                <a:latin typeface="Calibri" panose="020F0502020204030204" pitchFamily="34" charset="0"/>
                <a:ea typeface="Times New Roman" panose="02020603050405020304" pitchFamily="18" charset="0"/>
              </a:rPr>
              <a:t> </a:t>
            </a:r>
            <a:r>
              <a:rPr lang="en-GB" sz="1200" b="1" i="1" dirty="0">
                <a:latin typeface="Calibri" panose="020F0502020204030204" pitchFamily="34" charset="0"/>
                <a:ea typeface="Times New Roman" panose="02020603050405020304" pitchFamily="18" charset="0"/>
              </a:rPr>
              <a:t>transmission risk</a:t>
            </a:r>
            <a:r>
              <a:rPr lang="en-GB" sz="1200" dirty="0">
                <a:latin typeface="Calibri" panose="020F0502020204030204" pitchFamily="34" charset="0"/>
                <a:ea typeface="Times New Roman" panose="02020603050405020304" pitchFamily="18" charset="0"/>
              </a:rPr>
              <a:t> during bite/splash incidents is </a:t>
            </a:r>
            <a:r>
              <a:rPr lang="en-GB" sz="1200" b="1" i="1" dirty="0">
                <a:latin typeface="Calibri" panose="020F0502020204030204" pitchFamily="34" charset="0"/>
                <a:ea typeface="Times New Roman" panose="02020603050405020304" pitchFamily="18" charset="0"/>
              </a:rPr>
              <a:t>vanishingly small to nil</a:t>
            </a:r>
            <a:r>
              <a:rPr lang="en-GB" sz="1200" dirty="0">
                <a:latin typeface="Calibri" panose="020F0502020204030204" pitchFamily="34" charset="0"/>
                <a:ea typeface="Times New Roman" panose="02020603050405020304" pitchFamily="18" charset="0"/>
              </a:rPr>
              <a:t>. </a:t>
            </a:r>
          </a:p>
          <a:p>
            <a:pPr algn="just"/>
            <a:endParaRPr lang="en-GB" sz="1200" dirty="0">
              <a:latin typeface="Calibri" panose="020F0502020204030204" pitchFamily="34" charset="0"/>
              <a:ea typeface="Calibri" panose="020F0502020204030204" pitchFamily="34" charset="0"/>
            </a:endParaRPr>
          </a:p>
          <a:p>
            <a:pPr marL="358125" indent="-358125" algn="just">
              <a:buFont typeface="Symbol" panose="05050102010706020507" pitchFamily="18" charset="2"/>
              <a:buChar char=""/>
            </a:pPr>
            <a:r>
              <a:rPr lang="en-GB" sz="1200" dirty="0">
                <a:latin typeface="Calibri" panose="020F0502020204030204" pitchFamily="34" charset="0"/>
                <a:ea typeface="Times New Roman" panose="02020603050405020304" pitchFamily="18" charset="0"/>
              </a:rPr>
              <a:t>For </a:t>
            </a:r>
            <a:r>
              <a:rPr lang="en-GB" sz="1200" b="1" i="1" dirty="0">
                <a:latin typeface="Calibri" panose="020F0502020204030204" pitchFamily="34" charset="0"/>
                <a:ea typeface="Times New Roman" panose="02020603050405020304" pitchFamily="18" charset="0"/>
              </a:rPr>
              <a:t>puncture</a:t>
            </a:r>
            <a:r>
              <a:rPr lang="en-GB" sz="1200" dirty="0">
                <a:latin typeface="Calibri" panose="020F0502020204030204" pitchFamily="34" charset="0"/>
                <a:ea typeface="Times New Roman" panose="02020603050405020304" pitchFamily="18" charset="0"/>
              </a:rPr>
              <a:t> incidents the risk is highest for Hepatitis B (estimated up to 30% risk if there is contamination of blood or bodily fluids containing blood infected with HBV and no vaccination or treatment provided). With Hep B vaccination and/or immediate treatment of the person exposed this risk is considerably reduced. </a:t>
            </a:r>
          </a:p>
          <a:p>
            <a:pPr marL="358125" indent="-358125" algn="just">
              <a:buFont typeface="Symbol" panose="05050102010706020507" pitchFamily="18" charset="2"/>
              <a:buChar char=""/>
            </a:pPr>
            <a:endParaRPr lang="en-GB" sz="1200" dirty="0">
              <a:latin typeface="Calibri" panose="020F0502020204030204" pitchFamily="34" charset="0"/>
              <a:ea typeface="Calibri" panose="020F0502020204030204" pitchFamily="34" charset="0"/>
            </a:endParaRPr>
          </a:p>
          <a:p>
            <a:pPr marL="358125" indent="-358125" algn="just">
              <a:buFont typeface="Symbol" panose="05050102010706020507" pitchFamily="18" charset="2"/>
              <a:buChar char=""/>
            </a:pPr>
            <a:r>
              <a:rPr lang="en-GB" sz="1200" dirty="0">
                <a:latin typeface="Calibri" panose="020F0502020204030204" pitchFamily="34" charset="0"/>
                <a:ea typeface="Times New Roman" panose="02020603050405020304" pitchFamily="18" charset="0"/>
              </a:rPr>
              <a:t>The risk of transmission during puncture incidents resulting in Hepatitis C transmission – including in cases where a source is known to be infected and untreated - are estimated to be between 1 to 3 in 100.</a:t>
            </a:r>
          </a:p>
          <a:p>
            <a:pPr marL="358125" indent="-358125" algn="just">
              <a:buFont typeface="Symbol" panose="05050102010706020507" pitchFamily="18" charset="2"/>
              <a:buChar char=""/>
            </a:pPr>
            <a:endParaRPr lang="en-GB" sz="1200" dirty="0">
              <a:latin typeface="Calibri" panose="020F0502020204030204" pitchFamily="34" charset="0"/>
              <a:ea typeface="Calibri" panose="020F0502020204030204" pitchFamily="34" charset="0"/>
            </a:endParaRPr>
          </a:p>
          <a:p>
            <a:pPr marL="358125" marR="0" lvl="0" indent="-358125"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GB" sz="1200" dirty="0">
                <a:latin typeface="Calibri" panose="020F0502020204030204" pitchFamily="34" charset="0"/>
                <a:ea typeface="Times New Roman" panose="02020603050405020304" pitchFamily="18" charset="0"/>
              </a:rPr>
              <a:t>For HIV the estimated risk of transmission during a puncture incident drops to an estimated 3 in 1000. HIV therefore should not be something that you or your professional colleagues see as the BBV carrying the greatest exposure risk. </a:t>
            </a:r>
            <a:r>
              <a:rPr lang="en-GB" sz="1200" dirty="0"/>
              <a:t>UK data from 1999 to 2018 have found no new cases of HIV after 8765 reported significant occupational exposures among healthcare workers. (from https://bhiva.org/wp-content/uploads/2024/10/PEP-guidelines.pdf page </a:t>
            </a:r>
            <a:endParaRPr lang="en-GB" sz="1000" dirty="0">
              <a:effectLst/>
              <a:latin typeface="Calibri" panose="020F0502020204030204" pitchFamily="34" charset="0"/>
              <a:ea typeface="Calibri" panose="020F0502020204030204" pitchFamily="34" charset="0"/>
            </a:endParaRPr>
          </a:p>
          <a:p>
            <a:pPr marL="358125" indent="-358125" algn="just">
              <a:buFont typeface="Symbol" panose="05050102010706020507" pitchFamily="18" charset="2"/>
              <a:buChar char=""/>
            </a:pPr>
            <a:endParaRPr lang="en-GB" sz="1200" dirty="0">
              <a:latin typeface="Calibri" panose="020F0502020204030204" pitchFamily="34"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0BEEBDB1-5050-6D4A-8941-71615BF09C97}"/>
              </a:ext>
            </a:extLst>
          </p:cNvPr>
          <p:cNvSpPr>
            <a:spLocks noGrp="1"/>
          </p:cNvSpPr>
          <p:nvPr>
            <p:ph type="sldNum" sz="quarter" idx="5"/>
          </p:nvPr>
        </p:nvSpPr>
        <p:spPr/>
        <p:txBody>
          <a:bodyPr/>
          <a:lstStyle/>
          <a:p>
            <a:fld id="{7EAA061A-D67C-5241-B631-49D49C9E85F4}" type="slidenum">
              <a:rPr lang="en-US" smtClean="0"/>
              <a:t>11</a:t>
            </a:fld>
            <a:endParaRPr lang="en-US"/>
          </a:p>
        </p:txBody>
      </p:sp>
    </p:spTree>
    <p:extLst>
      <p:ext uri="{BB962C8B-B14F-4D97-AF65-F5344CB8AC3E}">
        <p14:creationId xmlns:p14="http://schemas.microsoft.com/office/powerpoint/2010/main" val="2197112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EBCB6-953F-CDF4-11A8-675BDEBFE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9E3202-0BB6-74C2-5571-2B17A8D2D197}"/>
              </a:ext>
            </a:extLst>
          </p:cNvPr>
          <p:cNvSpPr>
            <a:spLocks noGrp="1" noRot="1" noChangeAspect="1"/>
          </p:cNvSpPr>
          <p:nvPr>
            <p:ph type="sldImg"/>
          </p:nvPr>
        </p:nvSpPr>
        <p:spPr>
          <a:xfrm>
            <a:off x="3429000" y="230188"/>
            <a:ext cx="3198813" cy="1798637"/>
          </a:xfrm>
        </p:spPr>
      </p:sp>
      <p:sp>
        <p:nvSpPr>
          <p:cNvPr id="3" name="Notes Placeholder 2">
            <a:extLst>
              <a:ext uri="{FF2B5EF4-FFF2-40B4-BE49-F238E27FC236}">
                <a16:creationId xmlns:a16="http://schemas.microsoft.com/office/drawing/2014/main" id="{8D92FC0C-6CE3-ED53-03D6-78BA16E4F176}"/>
              </a:ext>
            </a:extLst>
          </p:cNvPr>
          <p:cNvSpPr>
            <a:spLocks noGrp="1"/>
          </p:cNvSpPr>
          <p:nvPr>
            <p:ph type="body" idx="1"/>
          </p:nvPr>
        </p:nvSpPr>
        <p:spPr/>
        <p:txBody>
          <a:bodyPr/>
          <a:lstStyle/>
          <a:p>
            <a:endParaRPr lang="en-US" dirty="0"/>
          </a:p>
          <a:p>
            <a:r>
              <a:rPr lang="en-US" i="1" dirty="0"/>
              <a:t>Note: </a:t>
            </a:r>
            <a:r>
              <a:rPr lang="en-GB" b="1" i="1" dirty="0"/>
              <a:t>Hep B prevalence </a:t>
            </a:r>
            <a:r>
              <a:rPr lang="en-GB" i="1" dirty="0"/>
              <a:t>is taken from this report:</a:t>
            </a:r>
          </a:p>
          <a:p>
            <a:r>
              <a:rPr lang="en-GB" i="1" dirty="0"/>
              <a:t>https://assets.publishing.service.gov.uk/media/63dba059d3bf7f0704f31d37/Hepatitis_B_in_England_2023.pdf</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Hep C prevalence </a:t>
            </a:r>
            <a:r>
              <a:rPr lang="en-GB" i="1" dirty="0"/>
              <a:t>is taken from this report: https://www.gov.uk/government/publications/hepatitis-c-in-the-uk/hepatitis-c-in-england-2023#reducing-the-incidence-of-hcv-infection</a:t>
            </a:r>
          </a:p>
          <a:p>
            <a:endParaRPr lang="en-GB" i="1" dirty="0"/>
          </a:p>
          <a:p>
            <a:r>
              <a:rPr lang="en-GB" b="1" i="1" dirty="0">
                <a:solidFill>
                  <a:srgbClr val="0B0C0C"/>
                </a:solidFill>
                <a:effectLst/>
                <a:latin typeface="GDS Transport"/>
              </a:rPr>
              <a:t>HIV prevalence </a:t>
            </a:r>
            <a:r>
              <a:rPr lang="en-GB" b="0" i="1" dirty="0">
                <a:solidFill>
                  <a:srgbClr val="0B0C0C"/>
                </a:solidFill>
                <a:effectLst/>
                <a:latin typeface="GDS Transport"/>
              </a:rPr>
              <a:t>is taken from this page: https://nat.org.uk/about-hiv/hiv-statistics/ and https://www.gov.uk/government/statistics/hiv-annual-data-tables</a:t>
            </a:r>
          </a:p>
          <a:p>
            <a:endParaRPr lang="en-US" dirty="0"/>
          </a:p>
        </p:txBody>
      </p:sp>
      <p:sp>
        <p:nvSpPr>
          <p:cNvPr id="4" name="Slide Number Placeholder 3">
            <a:extLst>
              <a:ext uri="{FF2B5EF4-FFF2-40B4-BE49-F238E27FC236}">
                <a16:creationId xmlns:a16="http://schemas.microsoft.com/office/drawing/2014/main" id="{41A615F0-EF65-37EC-23EF-799CB3EB67C5}"/>
              </a:ext>
            </a:extLst>
          </p:cNvPr>
          <p:cNvSpPr>
            <a:spLocks noGrp="1"/>
          </p:cNvSpPr>
          <p:nvPr>
            <p:ph type="sldNum" sz="quarter" idx="5"/>
          </p:nvPr>
        </p:nvSpPr>
        <p:spPr/>
        <p:txBody>
          <a:bodyPr/>
          <a:lstStyle/>
          <a:p>
            <a:fld id="{7EAA061A-D67C-5241-B631-49D49C9E85F4}" type="slidenum">
              <a:rPr lang="en-US" smtClean="0"/>
              <a:t>12</a:t>
            </a:fld>
            <a:endParaRPr lang="en-US"/>
          </a:p>
        </p:txBody>
      </p:sp>
    </p:spTree>
    <p:extLst>
      <p:ext uri="{BB962C8B-B14F-4D97-AF65-F5344CB8AC3E}">
        <p14:creationId xmlns:p14="http://schemas.microsoft.com/office/powerpoint/2010/main" val="3225152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24F37-1A7D-B648-39C6-6F5C9617FB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137E5-D5B1-1A56-D4B9-6F9CC04EADB5}"/>
              </a:ext>
            </a:extLst>
          </p:cNvPr>
          <p:cNvSpPr>
            <a:spLocks noGrp="1" noRot="1" noChangeAspect="1"/>
          </p:cNvSpPr>
          <p:nvPr>
            <p:ph type="sldImg"/>
          </p:nvPr>
        </p:nvSpPr>
        <p:spPr>
          <a:xfrm>
            <a:off x="3429000" y="230188"/>
            <a:ext cx="3198813" cy="1798637"/>
          </a:xfrm>
        </p:spPr>
      </p:sp>
      <p:sp>
        <p:nvSpPr>
          <p:cNvPr id="3" name="Notes Placeholder 2">
            <a:extLst>
              <a:ext uri="{FF2B5EF4-FFF2-40B4-BE49-F238E27FC236}">
                <a16:creationId xmlns:a16="http://schemas.microsoft.com/office/drawing/2014/main" id="{F4B1CDA4-DA01-ACC4-C83A-C143F69EB42C}"/>
              </a:ext>
            </a:extLst>
          </p:cNvPr>
          <p:cNvSpPr>
            <a:spLocks noGrp="1"/>
          </p:cNvSpPr>
          <p:nvPr>
            <p:ph type="body" idx="1"/>
          </p:nvPr>
        </p:nvSpPr>
        <p:spPr/>
        <p:txBody>
          <a:bodyPr/>
          <a:lstStyle/>
          <a:p>
            <a:pPr algn="just"/>
            <a:r>
              <a:rPr lang="en-GB" sz="1200" b="1" dirty="0">
                <a:latin typeface="Calibri" panose="020F0502020204030204" pitchFamily="34" charset="0"/>
                <a:ea typeface="Times New Roman" panose="02020603050405020304" pitchFamily="18" charset="0"/>
              </a:rPr>
              <a:t>This chart shows the calculated chances of infection after a needlestick injury in the UK where it is unknown if a client has a BBV compared to where it is known that they have acute/infectious viral levels (yellow – same as the initial graph)</a:t>
            </a:r>
          </a:p>
          <a:p>
            <a:pPr algn="just"/>
            <a:endParaRPr lang="en-GB" sz="1200" b="1" dirty="0">
              <a:latin typeface="Calibri" panose="020F0502020204030204" pitchFamily="34" charset="0"/>
              <a:ea typeface="Times New Roman" panose="02020603050405020304" pitchFamily="18" charset="0"/>
            </a:endParaRPr>
          </a:p>
          <a:p>
            <a:pPr algn="just"/>
            <a:r>
              <a:rPr lang="en-GB" sz="1200" b="1" dirty="0">
                <a:latin typeface="Calibri" panose="020F0502020204030204" pitchFamily="34" charset="0"/>
                <a:ea typeface="Times New Roman" panose="02020603050405020304" pitchFamily="18" charset="0"/>
              </a:rPr>
              <a:t>HIV risk in needlestick injuries where BBV history is unknown – too small to calculate – and there are no known UK cases since 1999 when it was first looked at.</a:t>
            </a:r>
          </a:p>
          <a:p>
            <a:pPr algn="just"/>
            <a:r>
              <a:rPr lang="en-GB" sz="1200" b="1" dirty="0">
                <a:latin typeface="Calibri" panose="020F0502020204030204" pitchFamily="34" charset="0"/>
                <a:ea typeface="Times New Roman" panose="02020603050405020304" pitchFamily="18" charset="0"/>
              </a:rPr>
              <a:t>Hep C risk in needlestick injuries – where BBV history is unknown - 4 per 100,000 needlestick incidents</a:t>
            </a:r>
          </a:p>
          <a:p>
            <a:pPr algn="just"/>
            <a:r>
              <a:rPr lang="en-GB" sz="1200" b="1" dirty="0">
                <a:latin typeface="Calibri" panose="020F0502020204030204" pitchFamily="34" charset="0"/>
                <a:ea typeface="Times New Roman" panose="02020603050405020304" pitchFamily="18" charset="0"/>
              </a:rPr>
              <a:t>Hep B risk in needlestick injuries – where BBV history of source is unknown - 135 per 100,000 needlestick incidents</a:t>
            </a:r>
          </a:p>
          <a:p>
            <a:pPr algn="just"/>
            <a:endParaRPr lang="en-GB" sz="1200" b="1" dirty="0">
              <a:latin typeface="Calibri" panose="020F0502020204030204" pitchFamily="34" charset="0"/>
              <a:ea typeface="Times New Roman" panose="02020603050405020304" pitchFamily="18" charset="0"/>
            </a:endParaRPr>
          </a:p>
          <a:p>
            <a:pPr algn="just"/>
            <a:endParaRPr lang="en-GB" sz="1200" b="1" dirty="0">
              <a:latin typeface="Calibri" panose="020F0502020204030204" pitchFamily="34" charset="0"/>
              <a:ea typeface="Times New Roman" panose="02020603050405020304" pitchFamily="18" charset="0"/>
            </a:endParaRPr>
          </a:p>
          <a:p>
            <a:r>
              <a:rPr lang="en-GB" sz="1200" i="1" dirty="0">
                <a:highlight>
                  <a:srgbClr val="FFFF00"/>
                </a:highlight>
              </a:rPr>
              <a:t>workings for checking these figures based on background population prevalence:</a:t>
            </a:r>
          </a:p>
          <a:p>
            <a:r>
              <a:rPr lang="en-GB" sz="1200" i="1" dirty="0">
                <a:highlight>
                  <a:srgbClr val="FFFF00"/>
                </a:highlight>
              </a:rPr>
              <a:t>HIV population prevalence in England 0.0017 (of 56.5 m) x 0.3% risk</a:t>
            </a:r>
          </a:p>
          <a:p>
            <a:endParaRPr lang="en-GB" sz="1200" i="1" dirty="0">
              <a:highlight>
                <a:srgbClr val="FFFF00"/>
              </a:highlight>
            </a:endParaRPr>
          </a:p>
          <a:p>
            <a:r>
              <a:rPr lang="en-GB" sz="1200" i="1" dirty="0">
                <a:highlight>
                  <a:srgbClr val="FFFF00"/>
                </a:highlight>
              </a:rPr>
              <a:t>Hep C pop prevalence 0.0014 (of 56.5 m) x 3% risk</a:t>
            </a:r>
          </a:p>
          <a:p>
            <a:endParaRPr lang="en-GB" sz="1200" i="1" dirty="0">
              <a:highlight>
                <a:srgbClr val="FFFF00"/>
              </a:highlight>
            </a:endParaRPr>
          </a:p>
          <a:p>
            <a:r>
              <a:rPr lang="en-GB" sz="1200" i="1" dirty="0">
                <a:highlight>
                  <a:srgbClr val="FFFF00"/>
                </a:highlight>
              </a:rPr>
              <a:t>Hep B pop prevalence 0.0045 (of 56.5m) x 30% risk</a:t>
            </a:r>
          </a:p>
          <a:p>
            <a:endParaRPr lang="en-GB" sz="1200" b="1" dirty="0">
              <a:highlight>
                <a:srgbClr val="FFFF00"/>
              </a:highlight>
            </a:endParaRPr>
          </a:p>
          <a:p>
            <a:pPr algn="just"/>
            <a:endParaRPr lang="en-GB" sz="1200" dirty="0">
              <a:latin typeface="Calibri" panose="020F0502020204030204" pitchFamily="34"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0F97CC66-3B2A-D989-FB31-6F74E00FA8A7}"/>
              </a:ext>
            </a:extLst>
          </p:cNvPr>
          <p:cNvSpPr>
            <a:spLocks noGrp="1"/>
          </p:cNvSpPr>
          <p:nvPr>
            <p:ph type="sldNum" sz="quarter" idx="5"/>
          </p:nvPr>
        </p:nvSpPr>
        <p:spPr/>
        <p:txBody>
          <a:bodyPr/>
          <a:lstStyle/>
          <a:p>
            <a:fld id="{7EAA061A-D67C-5241-B631-49D49C9E85F4}" type="slidenum">
              <a:rPr lang="en-US" smtClean="0"/>
              <a:t>13</a:t>
            </a:fld>
            <a:endParaRPr lang="en-US"/>
          </a:p>
        </p:txBody>
      </p:sp>
    </p:spTree>
    <p:extLst>
      <p:ext uri="{BB962C8B-B14F-4D97-AF65-F5344CB8AC3E}">
        <p14:creationId xmlns:p14="http://schemas.microsoft.com/office/powerpoint/2010/main" val="1254846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6DE4B-F469-9F74-A442-BC4415804F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50FF7-EE33-22FF-3D3E-286CB597476C}"/>
              </a:ext>
            </a:extLst>
          </p:cNvPr>
          <p:cNvSpPr>
            <a:spLocks noGrp="1" noRot="1" noChangeAspect="1"/>
          </p:cNvSpPr>
          <p:nvPr>
            <p:ph type="sldImg"/>
          </p:nvPr>
        </p:nvSpPr>
        <p:spPr>
          <a:xfrm>
            <a:off x="3429000" y="230188"/>
            <a:ext cx="3198813" cy="1798637"/>
          </a:xfrm>
        </p:spPr>
      </p:sp>
      <p:sp>
        <p:nvSpPr>
          <p:cNvPr id="3" name="Notes Placeholder 2">
            <a:extLst>
              <a:ext uri="{FF2B5EF4-FFF2-40B4-BE49-F238E27FC236}">
                <a16:creationId xmlns:a16="http://schemas.microsoft.com/office/drawing/2014/main" id="{D8FE0168-0BBA-4EA8-B240-7B41280CEC10}"/>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GB" b="0" i="0" dirty="0">
                <a:solidFill>
                  <a:srgbClr val="212529"/>
                </a:solidFill>
                <a:effectLst/>
                <a:latin typeface="Titillium Web" panose="020F0502020204030204" pitchFamily="2" charset="0"/>
              </a:rPr>
              <a:t>So the chances of an infection happening following exposure are vanishingly low for HIV. For this reason, even if a needlestick injury happens at work, current clinical advice is not to give emergency treatment unless there is a strong reason for concern about known infectiousness in the source individual. This is taken from the British HIV Association Guidelines </a:t>
            </a:r>
            <a:r>
              <a:rPr lang="en-GB" sz="1200" dirty="0"/>
              <a:t>https://bhiva.org/wp-content/uploads/2024/10/PEP-guidelines.pdf page 31</a:t>
            </a:r>
            <a:endParaRPr lang="en-GB" b="0" i="0" dirty="0">
              <a:solidFill>
                <a:srgbClr val="212529"/>
              </a:solidFill>
              <a:effectLst/>
              <a:latin typeface="Titillium Web" panose="020F0502020204030204" pitchFamily="2" charset="0"/>
            </a:endParaRPr>
          </a:p>
          <a:p>
            <a:endParaRPr lang="en-GB" b="0" i="0" dirty="0">
              <a:solidFill>
                <a:srgbClr val="212529"/>
              </a:solidFill>
              <a:effectLst/>
              <a:latin typeface="Titillium Web" panose="020F0502020204030204" pitchFamily="2" charset="0"/>
            </a:endParaRPr>
          </a:p>
          <a:p>
            <a:r>
              <a:rPr lang="en-GB" b="0" i="0" dirty="0">
                <a:solidFill>
                  <a:srgbClr val="212529"/>
                </a:solidFill>
                <a:effectLst/>
                <a:latin typeface="Titillium Web" panose="020F0502020204030204" pitchFamily="2" charset="0"/>
              </a:rPr>
              <a:t>The risk of infection is  a bit higher for Hep C and even greater for Hepatitis B, which is why keeping your own testing and your vaccinations up to date and calling 111 after an exposure to see if you need an emergency Hep B jab is important. </a:t>
            </a:r>
          </a:p>
          <a:p>
            <a:endParaRPr lang="en-GB" b="0" i="0" dirty="0">
              <a:solidFill>
                <a:srgbClr val="212529"/>
              </a:solidFill>
              <a:effectLst/>
              <a:latin typeface="Titillium Web" panose="020F0502020204030204" pitchFamily="2" charset="0"/>
            </a:endParaRPr>
          </a:p>
          <a:p>
            <a:endParaRPr lang="en-GB" sz="1200" b="1" dirty="0">
              <a:highlight>
                <a:srgbClr val="FFFF00"/>
              </a:highlight>
            </a:endParaRPr>
          </a:p>
          <a:p>
            <a:r>
              <a:rPr lang="en-GB" sz="1200" b="1" dirty="0">
                <a:highlight>
                  <a:srgbClr val="FFFF00"/>
                </a:highlight>
              </a:rPr>
              <a:t>Takeaway messages :</a:t>
            </a:r>
          </a:p>
          <a:p>
            <a:r>
              <a:rPr lang="en-GB" sz="1200" b="0" dirty="0">
                <a:highlight>
                  <a:srgbClr val="FFFF00"/>
                </a:highlight>
              </a:rPr>
              <a:t>Always report a needlestick injury – don’t just carry on. Let your client know it has happened too.</a:t>
            </a:r>
          </a:p>
          <a:p>
            <a:endParaRPr lang="en-GB" sz="1200" dirty="0">
              <a:highlight>
                <a:srgbClr val="FFFF00"/>
              </a:highlight>
            </a:endParaRPr>
          </a:p>
          <a:p>
            <a:r>
              <a:rPr lang="en-GB" sz="1200" dirty="0">
                <a:highlight>
                  <a:srgbClr val="FFFF00"/>
                </a:highlight>
              </a:rPr>
              <a:t>If your needlestick injury happens when working with a client you know is living with a BBV, then this is important information to share when you report.  </a:t>
            </a:r>
          </a:p>
          <a:p>
            <a:endParaRPr lang="en-GB" sz="1200" dirty="0">
              <a:highlight>
                <a:srgbClr val="FFFF00"/>
              </a:highlight>
            </a:endParaRPr>
          </a:p>
          <a:p>
            <a:r>
              <a:rPr lang="en-GB" sz="1200" dirty="0">
                <a:highlight>
                  <a:srgbClr val="FFFF00"/>
                </a:highlight>
              </a:rPr>
              <a:t>But your odds of acquiring HIV are so small it’s hard to measure, odds of Hepatitis C are slightly more, so it’s worth being tested when you can, but odds of Hepatitis B exposure and infection are higher (yet still not massive), so being vaccinated ahead of time is your best protection.</a:t>
            </a:r>
          </a:p>
          <a:p>
            <a:endParaRPr lang="en-US" dirty="0"/>
          </a:p>
        </p:txBody>
      </p:sp>
      <p:sp>
        <p:nvSpPr>
          <p:cNvPr id="4" name="Slide Number Placeholder 3">
            <a:extLst>
              <a:ext uri="{FF2B5EF4-FFF2-40B4-BE49-F238E27FC236}">
                <a16:creationId xmlns:a16="http://schemas.microsoft.com/office/drawing/2014/main" id="{5C53047C-529F-5DBF-D3D6-A80FF67983A1}"/>
              </a:ext>
            </a:extLst>
          </p:cNvPr>
          <p:cNvSpPr>
            <a:spLocks noGrp="1"/>
          </p:cNvSpPr>
          <p:nvPr>
            <p:ph type="sldNum" sz="quarter" idx="5"/>
          </p:nvPr>
        </p:nvSpPr>
        <p:spPr/>
        <p:txBody>
          <a:bodyPr/>
          <a:lstStyle/>
          <a:p>
            <a:fld id="{7EAA061A-D67C-5241-B631-49D49C9E85F4}" type="slidenum">
              <a:rPr lang="en-US" smtClean="0"/>
              <a:t>14</a:t>
            </a:fld>
            <a:endParaRPr lang="en-US"/>
          </a:p>
        </p:txBody>
      </p:sp>
    </p:spTree>
    <p:extLst>
      <p:ext uri="{BB962C8B-B14F-4D97-AF65-F5344CB8AC3E}">
        <p14:creationId xmlns:p14="http://schemas.microsoft.com/office/powerpoint/2010/main" val="377479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0" y="230188"/>
            <a:ext cx="3198813" cy="1798637"/>
          </a:xfrm>
        </p:spPr>
      </p:sp>
      <p:sp>
        <p:nvSpPr>
          <p:cNvPr id="3" name="Notes Placeholder 2"/>
          <p:cNvSpPr>
            <a:spLocks noGrp="1"/>
          </p:cNvSpPr>
          <p:nvPr>
            <p:ph type="body" idx="1"/>
          </p:nvPr>
        </p:nvSpPr>
        <p:spPr/>
        <p:txBody>
          <a:bodyPr/>
          <a:lstStyle/>
          <a:p>
            <a:r>
              <a:rPr lang="en-GB" dirty="0"/>
              <a:t>If you need to report a needlestick, it may be useful for you to be aware of current clinical advice on Hep B vaccination after a needlestick injury in a high-risk occupation such as yours. </a:t>
            </a:r>
          </a:p>
          <a:p>
            <a:endParaRPr lang="en-GB" dirty="0"/>
          </a:p>
          <a:p>
            <a:endParaRPr lang="en-GB" dirty="0"/>
          </a:p>
          <a:p>
            <a:r>
              <a:rPr lang="en-GB" dirty="0"/>
              <a:t>This table is on page 22 in UKHSA Green Book.</a:t>
            </a:r>
          </a:p>
          <a:p>
            <a:endParaRPr lang="en-GB" dirty="0"/>
          </a:p>
          <a:p>
            <a:r>
              <a:rPr lang="en-GB" dirty="0"/>
              <a:t>If an incident happens search online for Green Book Hepatitis B and refer to it when reporting your incident to 111 or A&amp;E.</a:t>
            </a:r>
          </a:p>
          <a:p>
            <a:r>
              <a:rPr lang="en-GB" u="sng" dirty="0"/>
              <a:t>https://assets.publishing.service.gov.uk/media/67cf3f5f75d299c71177bd34/Hepatitis-B-green_book-chapter-18-06-03-2025.pdf </a:t>
            </a:r>
          </a:p>
          <a:p>
            <a:endParaRPr lang="en-GB" u="sng" dirty="0"/>
          </a:p>
          <a:p>
            <a:endParaRPr lang="en-GB" u="sng" dirty="0"/>
          </a:p>
          <a:p>
            <a:endParaRPr lang="en-GB" dirty="0"/>
          </a:p>
        </p:txBody>
      </p:sp>
      <p:sp>
        <p:nvSpPr>
          <p:cNvPr id="4" name="Slide Number Placeholder 3"/>
          <p:cNvSpPr>
            <a:spLocks noGrp="1"/>
          </p:cNvSpPr>
          <p:nvPr>
            <p:ph type="sldNum" sz="quarter" idx="5"/>
          </p:nvPr>
        </p:nvSpPr>
        <p:spPr/>
        <p:txBody>
          <a:bodyPr/>
          <a:lstStyle/>
          <a:p>
            <a:fld id="{0D84EA81-686A-4ECB-A5AB-0823087A5090}" type="slidenum">
              <a:rPr lang="en-GB" smtClean="0"/>
              <a:t>15</a:t>
            </a:fld>
            <a:endParaRPr lang="en-GB"/>
          </a:p>
        </p:txBody>
      </p:sp>
    </p:spTree>
    <p:extLst>
      <p:ext uri="{BB962C8B-B14F-4D97-AF65-F5344CB8AC3E}">
        <p14:creationId xmlns:p14="http://schemas.microsoft.com/office/powerpoint/2010/main" val="155462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0" y="230188"/>
            <a:ext cx="3198813" cy="1798637"/>
          </a:xfrm>
        </p:spPr>
      </p:sp>
      <p:sp>
        <p:nvSpPr>
          <p:cNvPr id="3" name="Notes Placeholder 2"/>
          <p:cNvSpPr>
            <a:spLocks noGrp="1"/>
          </p:cNvSpPr>
          <p:nvPr>
            <p:ph type="body" idx="1"/>
          </p:nvPr>
        </p:nvSpPr>
        <p:spPr/>
        <p:txBody>
          <a:bodyPr/>
          <a:lstStyle/>
          <a:p>
            <a:r>
              <a:rPr lang="en-GB" dirty="0"/>
              <a:t>These are just a few thoughts from real people living with HIV and Hepatitis when it comes to their experiences of tattooing and piercing.</a:t>
            </a:r>
          </a:p>
          <a:p>
            <a:endParaRPr lang="en-GB" dirty="0"/>
          </a:p>
          <a:p>
            <a:r>
              <a:rPr lang="en-GB" dirty="0"/>
              <a:t>It’s important to open up these conversations, and let you hear some of the things that some of your clients may struggle to share with you until they know they can trust you. To talk about why that may be the case. And to talk about the ways that we can help you to help everyone feel an be safer when it comes to blood borne viruses in your workplaces.</a:t>
            </a:r>
          </a:p>
          <a:p>
            <a:endParaRPr lang="en-GB" dirty="0"/>
          </a:p>
        </p:txBody>
      </p:sp>
      <p:sp>
        <p:nvSpPr>
          <p:cNvPr id="4" name="Slide Number Placeholder 3"/>
          <p:cNvSpPr>
            <a:spLocks noGrp="1"/>
          </p:cNvSpPr>
          <p:nvPr>
            <p:ph type="sldNum" sz="quarter" idx="5"/>
          </p:nvPr>
        </p:nvSpPr>
        <p:spPr/>
        <p:txBody>
          <a:bodyPr/>
          <a:lstStyle/>
          <a:p>
            <a:fld id="{7EAA061A-D67C-5241-B631-49D49C9E85F4}" type="slidenum">
              <a:rPr lang="en-US" smtClean="0"/>
              <a:t>16</a:t>
            </a:fld>
            <a:endParaRPr lang="en-US"/>
          </a:p>
        </p:txBody>
      </p:sp>
    </p:spTree>
    <p:extLst>
      <p:ext uri="{BB962C8B-B14F-4D97-AF65-F5344CB8AC3E}">
        <p14:creationId xmlns:p14="http://schemas.microsoft.com/office/powerpoint/2010/main" val="3139728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0" y="230188"/>
            <a:ext cx="3198813" cy="1798637"/>
          </a:xfrm>
        </p:spPr>
      </p:sp>
      <p:sp>
        <p:nvSpPr>
          <p:cNvPr id="3" name="Notes Placeholder 2"/>
          <p:cNvSpPr>
            <a:spLocks noGrp="1"/>
          </p:cNvSpPr>
          <p:nvPr>
            <p:ph type="body" idx="1"/>
          </p:nvPr>
        </p:nvSpPr>
        <p:spPr/>
        <p:txBody>
          <a:bodyPr/>
          <a:lstStyle/>
          <a:p>
            <a:r>
              <a:rPr lang="en-GB" dirty="0"/>
              <a:t>Your consent forms will all include some health questions. What’s asked in the places where you work, and how is it used? </a:t>
            </a:r>
          </a:p>
          <a:p>
            <a:endParaRPr lang="en-GB" dirty="0"/>
          </a:p>
          <a:p>
            <a:r>
              <a:rPr lang="en-GB" dirty="0"/>
              <a:t>In particular, how is information about blood borne viruses asked about and what happens when someone says they are living with HIV or Hepatitis?</a:t>
            </a:r>
          </a:p>
          <a:p>
            <a:endParaRPr lang="en-GB" dirty="0"/>
          </a:p>
          <a:p>
            <a:r>
              <a:rPr lang="en-GB" dirty="0"/>
              <a:t>Talk together about how this information tends to get used where you work. </a:t>
            </a:r>
          </a:p>
          <a:p>
            <a:endParaRPr lang="en-GB" dirty="0"/>
          </a:p>
          <a:p>
            <a:endParaRPr lang="en-GB" dirty="0"/>
          </a:p>
          <a:p>
            <a:r>
              <a:rPr lang="en-GB" dirty="0"/>
              <a:t>Use the questions on this slide to help guide your discussion.</a:t>
            </a:r>
          </a:p>
          <a:p>
            <a:endParaRPr lang="en-GB" dirty="0"/>
          </a:p>
          <a:p>
            <a:r>
              <a:rPr lang="en-GB" dirty="0"/>
              <a:t>It will be really helpful to gain a sense of whether you do anything differently depending on someone disclosing a blood borne virus, and if so, what and why?</a:t>
            </a:r>
          </a:p>
          <a:p>
            <a:endParaRPr lang="en-GB" dirty="0"/>
          </a:p>
          <a:p>
            <a:r>
              <a:rPr lang="en-GB" i="1" dirty="0"/>
              <a:t>[discuss for 5 minutes, then open up for wider group discussion]</a:t>
            </a:r>
          </a:p>
          <a:p>
            <a:endParaRPr lang="en-US" dirty="0"/>
          </a:p>
        </p:txBody>
      </p:sp>
      <p:sp>
        <p:nvSpPr>
          <p:cNvPr id="4" name="Slide Number Placeholder 3"/>
          <p:cNvSpPr>
            <a:spLocks noGrp="1"/>
          </p:cNvSpPr>
          <p:nvPr>
            <p:ph type="sldNum" sz="quarter" idx="5"/>
          </p:nvPr>
        </p:nvSpPr>
        <p:spPr/>
        <p:txBody>
          <a:bodyPr/>
          <a:lstStyle/>
          <a:p>
            <a:fld id="{7EAA061A-D67C-5241-B631-49D49C9E85F4}" type="slidenum">
              <a:rPr lang="en-US" smtClean="0"/>
              <a:t>17</a:t>
            </a:fld>
            <a:endParaRPr lang="en-US"/>
          </a:p>
        </p:txBody>
      </p:sp>
    </p:spTree>
    <p:extLst>
      <p:ext uri="{BB962C8B-B14F-4D97-AF65-F5344CB8AC3E}">
        <p14:creationId xmlns:p14="http://schemas.microsoft.com/office/powerpoint/2010/main" val="285116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0" y="230188"/>
            <a:ext cx="3198813" cy="1798637"/>
          </a:xfrm>
        </p:spPr>
      </p:sp>
      <p:sp>
        <p:nvSpPr>
          <p:cNvPr id="3" name="Notes Placeholder 2"/>
          <p:cNvSpPr>
            <a:spLocks noGrp="1"/>
          </p:cNvSpPr>
          <p:nvPr>
            <p:ph type="body" idx="1"/>
          </p:nvPr>
        </p:nvSpPr>
        <p:spPr/>
        <p:txBody>
          <a:bodyPr/>
          <a:lstStyle/>
          <a:p>
            <a:r>
              <a:rPr lang="en-GB" dirty="0"/>
              <a:t>Building inclusion into your studio practice builds trust.</a:t>
            </a:r>
          </a:p>
          <a:p>
            <a:endParaRPr lang="en-GB" dirty="0"/>
          </a:p>
          <a:p>
            <a:r>
              <a:rPr lang="en-GB" dirty="0"/>
              <a:t>When your clients living with BBVs feel safe in your space, you can open up discussions with them in supportive ways that may not otherwise be possible.</a:t>
            </a:r>
          </a:p>
          <a:p>
            <a:endParaRPr lang="en-GB" dirty="0"/>
          </a:p>
          <a:p>
            <a:r>
              <a:rPr lang="en-GB" dirty="0"/>
              <a:t>But remember, you don’t have a right to be told about anyone’s health information, which is why universal precautions are so vital for you and for your clients’  safety and protection. </a:t>
            </a:r>
          </a:p>
          <a:p>
            <a:endParaRPr lang="en-GB" dirty="0"/>
          </a:p>
          <a:p>
            <a:r>
              <a:rPr lang="en-GB" i="1" dirty="0"/>
              <a:t>Open a discussion in the room about the types of universal precautions these professionals use / should use with all clients, regardless of what is written on consent forms. </a:t>
            </a:r>
          </a:p>
          <a:p>
            <a:endParaRPr lang="en-GB" dirty="0"/>
          </a:p>
        </p:txBody>
      </p:sp>
      <p:sp>
        <p:nvSpPr>
          <p:cNvPr id="4" name="Slide Number Placeholder 3"/>
          <p:cNvSpPr>
            <a:spLocks noGrp="1"/>
          </p:cNvSpPr>
          <p:nvPr>
            <p:ph type="sldNum" sz="quarter" idx="5"/>
          </p:nvPr>
        </p:nvSpPr>
        <p:spPr/>
        <p:txBody>
          <a:bodyPr/>
          <a:lstStyle/>
          <a:p>
            <a:fld id="{7EAA061A-D67C-5241-B631-49D49C9E85F4}" type="slidenum">
              <a:rPr lang="en-US" smtClean="0"/>
              <a:t>18</a:t>
            </a:fld>
            <a:endParaRPr lang="en-US"/>
          </a:p>
        </p:txBody>
      </p:sp>
    </p:spTree>
    <p:extLst>
      <p:ext uri="{BB962C8B-B14F-4D97-AF65-F5344CB8AC3E}">
        <p14:creationId xmlns:p14="http://schemas.microsoft.com/office/powerpoint/2010/main" val="4050857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AC9A0-AC53-EEC3-7978-304CC23C4E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8D6104-4234-D46F-F173-300E0D1AA735}"/>
              </a:ext>
            </a:extLst>
          </p:cNvPr>
          <p:cNvSpPr>
            <a:spLocks noGrp="1" noRot="1" noChangeAspect="1"/>
          </p:cNvSpPr>
          <p:nvPr>
            <p:ph type="sldImg"/>
          </p:nvPr>
        </p:nvSpPr>
        <p:spPr>
          <a:xfrm>
            <a:off x="3429000" y="230188"/>
            <a:ext cx="3198813" cy="1798637"/>
          </a:xfrm>
        </p:spPr>
      </p:sp>
      <p:sp>
        <p:nvSpPr>
          <p:cNvPr id="3" name="Notes Placeholder 2">
            <a:extLst>
              <a:ext uri="{FF2B5EF4-FFF2-40B4-BE49-F238E27FC236}">
                <a16:creationId xmlns:a16="http://schemas.microsoft.com/office/drawing/2014/main" id="{D30A62BA-791F-5973-6D81-FFBEDEEF4D09}"/>
              </a:ext>
            </a:extLst>
          </p:cNvPr>
          <p:cNvSpPr>
            <a:spLocks noGrp="1"/>
          </p:cNvSpPr>
          <p:nvPr>
            <p:ph type="body" idx="1"/>
          </p:nvPr>
        </p:nvSpPr>
        <p:spPr/>
        <p:txBody>
          <a:bodyPr/>
          <a:lstStyle/>
          <a:p>
            <a:r>
              <a:rPr lang="en-GB" i="1" dirty="0"/>
              <a:t>Review slide, and mention: </a:t>
            </a:r>
          </a:p>
          <a:p>
            <a:pPr marL="457200" indent="-457200">
              <a:lnSpc>
                <a:spcPct val="120000"/>
              </a:lnSpc>
              <a:spcAft>
                <a:spcPts val="600"/>
              </a:spcAft>
              <a:buClr>
                <a:srgbClr val="DF1A28"/>
              </a:buClr>
              <a:buSzPct val="10000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0" indent="0">
              <a:lnSpc>
                <a:spcPct val="120000"/>
              </a:lnSpc>
              <a:spcAft>
                <a:spcPts val="600"/>
              </a:spcAft>
              <a:buClr>
                <a:srgbClr val="DF1A28"/>
              </a:buClr>
              <a:buSzPct val="100000"/>
              <a:buFont typeface="Arial" panose="020B0604020202020204" pitchFamily="34" charset="0"/>
              <a:buNone/>
            </a:pPr>
            <a:r>
              <a:rPr lang="en-GB" sz="1200" dirty="0">
                <a:latin typeface="Arial" panose="020B0604020202020204" pitchFamily="34" charset="0"/>
                <a:cs typeface="Arial" panose="020B0604020202020204" pitchFamily="34" charset="0"/>
              </a:rPr>
              <a:t>National AIDS Trust connects people living with HIV who experience discrimination to legal advice through their </a:t>
            </a:r>
            <a:r>
              <a:rPr lang="en-GB" sz="1200" dirty="0">
                <a:latin typeface="Arial" panose="020B0604020202020204" pitchFamily="34" charset="0"/>
                <a:cs typeface="Arial" panose="020B0604020202020204" pitchFamily="34" charset="0"/>
                <a:hlinkClick r:id="rId3"/>
              </a:rPr>
              <a:t>Discrimination Advice </a:t>
            </a:r>
            <a:r>
              <a:rPr lang="en-GB" sz="1200" dirty="0">
                <a:latin typeface="Arial" panose="020B0604020202020204" pitchFamily="34" charset="0"/>
                <a:cs typeface="Arial" panose="020B0604020202020204" pitchFamily="34" charset="0"/>
              </a:rPr>
              <a:t>service. The same settings for discrimination recur again and again.</a:t>
            </a:r>
          </a:p>
          <a:p>
            <a:pPr>
              <a:lnSpc>
                <a:spcPct val="115000"/>
              </a:lnSpc>
              <a:spcAft>
                <a:spcPts val="800"/>
              </a:spcAft>
            </a:pPr>
            <a:r>
              <a:rPr lang="en-GB" sz="1800" kern="100" dirty="0">
                <a:effectLst/>
                <a:latin typeface="Verdana Pro Cond Light" panose="020B030603050404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Verdana Pro Cond Light" panose="020B0306030504040204" pitchFamily="34" charset="0"/>
                <a:ea typeface="Aptos" panose="020B0004020202020204" pitchFamily="34" charset="0"/>
                <a:cs typeface="Times New Roman" panose="02020603050405020304" pitchFamily="18" charset="0"/>
              </a:rPr>
              <a:t>Artists can avoid discrimination by using universal precautions (such as clean equipment, fresh gloves, aprons and arm-sleeves) </a:t>
            </a:r>
            <a:r>
              <a:rPr lang="en-GB" sz="1800" u="sng" kern="100" dirty="0">
                <a:effectLst/>
                <a:latin typeface="Verdana Pro Cond Light" panose="020B0306030504040204" pitchFamily="34" charset="0"/>
                <a:ea typeface="Aptos" panose="020B0004020202020204" pitchFamily="34" charset="0"/>
                <a:cs typeface="Times New Roman" panose="02020603050405020304" pitchFamily="18" charset="0"/>
              </a:rPr>
              <a:t>with every client</a:t>
            </a:r>
            <a:r>
              <a:rPr lang="en-GB" sz="1800" kern="100" dirty="0">
                <a:effectLst/>
                <a:latin typeface="Verdana Pro Cond Light" panose="020B030603050404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indent="-457200">
              <a:lnSpc>
                <a:spcPct val="120000"/>
              </a:lnSpc>
              <a:spcAft>
                <a:spcPts val="600"/>
              </a:spcAft>
              <a:buClr>
                <a:srgbClr val="DF1A28"/>
              </a:buClr>
              <a:buSzPct val="10000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BCDDEFB0-6EE4-2666-2D33-6DBEEE36970C}"/>
              </a:ext>
            </a:extLst>
          </p:cNvPr>
          <p:cNvSpPr>
            <a:spLocks noGrp="1"/>
          </p:cNvSpPr>
          <p:nvPr>
            <p:ph type="sldNum" sz="quarter" idx="5"/>
          </p:nvPr>
        </p:nvSpPr>
        <p:spPr/>
        <p:txBody>
          <a:bodyPr/>
          <a:lstStyle/>
          <a:p>
            <a:fld id="{7EAA061A-D67C-5241-B631-49D49C9E85F4}" type="slidenum">
              <a:rPr lang="en-US" smtClean="0"/>
              <a:t>19</a:t>
            </a:fld>
            <a:endParaRPr lang="en-US"/>
          </a:p>
        </p:txBody>
      </p:sp>
    </p:spTree>
    <p:extLst>
      <p:ext uri="{BB962C8B-B14F-4D97-AF65-F5344CB8AC3E}">
        <p14:creationId xmlns:p14="http://schemas.microsoft.com/office/powerpoint/2010/main" val="1720102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0" y="230188"/>
            <a:ext cx="3198813" cy="1798637"/>
          </a:xfrm>
        </p:spPr>
      </p:sp>
      <p:sp>
        <p:nvSpPr>
          <p:cNvPr id="3" name="Notes Placeholder 2"/>
          <p:cNvSpPr>
            <a:spLocks noGrp="1"/>
          </p:cNvSpPr>
          <p:nvPr>
            <p:ph type="body" idx="1"/>
          </p:nvPr>
        </p:nvSpPr>
        <p:spPr/>
        <p:txBody>
          <a:bodyPr/>
          <a:lstStyle/>
          <a:p>
            <a:r>
              <a:rPr lang="en-GB" i="1" dirty="0"/>
              <a:t>Review the goals for today’s session using this slide</a:t>
            </a:r>
          </a:p>
        </p:txBody>
      </p:sp>
      <p:sp>
        <p:nvSpPr>
          <p:cNvPr id="4" name="Slide Number Placeholder 3"/>
          <p:cNvSpPr>
            <a:spLocks noGrp="1"/>
          </p:cNvSpPr>
          <p:nvPr>
            <p:ph type="sldNum" sz="quarter" idx="5"/>
          </p:nvPr>
        </p:nvSpPr>
        <p:spPr/>
        <p:txBody>
          <a:bodyPr/>
          <a:lstStyle/>
          <a:p>
            <a:fld id="{7EAA061A-D67C-5241-B631-49D49C9E85F4}" type="slidenum">
              <a:rPr lang="en-US" smtClean="0"/>
              <a:t>2</a:t>
            </a:fld>
            <a:endParaRPr lang="en-US"/>
          </a:p>
        </p:txBody>
      </p:sp>
    </p:spTree>
    <p:extLst>
      <p:ext uri="{BB962C8B-B14F-4D97-AF65-F5344CB8AC3E}">
        <p14:creationId xmlns:p14="http://schemas.microsoft.com/office/powerpoint/2010/main" val="2686885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0" y="230188"/>
            <a:ext cx="3198813" cy="1798637"/>
          </a:xfrm>
        </p:spPr>
      </p:sp>
      <p:sp>
        <p:nvSpPr>
          <p:cNvPr id="3" name="Notes Placeholder 2"/>
          <p:cNvSpPr>
            <a:spLocks noGrp="1"/>
          </p:cNvSpPr>
          <p:nvPr>
            <p:ph type="body" idx="1"/>
          </p:nvPr>
        </p:nvSpPr>
        <p:spPr/>
        <p:txBody>
          <a:bodyPr/>
          <a:lstStyle/>
          <a:p>
            <a:r>
              <a:rPr lang="en-GB" i="1" dirty="0"/>
              <a:t>Talk through the contents of this slide, encouraging reflections on what artists already do to make their spaces feel and be safer, and what more may be done. </a:t>
            </a:r>
          </a:p>
        </p:txBody>
      </p:sp>
      <p:sp>
        <p:nvSpPr>
          <p:cNvPr id="4" name="Slide Number Placeholder 3"/>
          <p:cNvSpPr>
            <a:spLocks noGrp="1"/>
          </p:cNvSpPr>
          <p:nvPr>
            <p:ph type="sldNum" sz="quarter" idx="5"/>
          </p:nvPr>
        </p:nvSpPr>
        <p:spPr/>
        <p:txBody>
          <a:bodyPr/>
          <a:lstStyle/>
          <a:p>
            <a:fld id="{7EAA061A-D67C-5241-B631-49D49C9E85F4}" type="slidenum">
              <a:rPr lang="en-US" smtClean="0"/>
              <a:t>20</a:t>
            </a:fld>
            <a:endParaRPr lang="en-US"/>
          </a:p>
        </p:txBody>
      </p:sp>
    </p:spTree>
    <p:extLst>
      <p:ext uri="{BB962C8B-B14F-4D97-AF65-F5344CB8AC3E}">
        <p14:creationId xmlns:p14="http://schemas.microsoft.com/office/powerpoint/2010/main" val="3694902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FEA0E-367C-04A4-AD45-0A46541310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CF6133-B7E3-45AB-A520-E951439305C6}"/>
              </a:ext>
            </a:extLst>
          </p:cNvPr>
          <p:cNvSpPr>
            <a:spLocks noGrp="1" noRot="1" noChangeAspect="1"/>
          </p:cNvSpPr>
          <p:nvPr>
            <p:ph type="sldImg"/>
          </p:nvPr>
        </p:nvSpPr>
        <p:spPr>
          <a:xfrm>
            <a:off x="3429000" y="230188"/>
            <a:ext cx="3198813" cy="1798637"/>
          </a:xfrm>
        </p:spPr>
      </p:sp>
      <p:sp>
        <p:nvSpPr>
          <p:cNvPr id="3" name="Notes Placeholder 2">
            <a:extLst>
              <a:ext uri="{FF2B5EF4-FFF2-40B4-BE49-F238E27FC236}">
                <a16:creationId xmlns:a16="http://schemas.microsoft.com/office/drawing/2014/main" id="{CE1D83B4-8456-0DC1-93CC-57CAB78CF6E4}"/>
              </a:ext>
            </a:extLst>
          </p:cNvPr>
          <p:cNvSpPr>
            <a:spLocks noGrp="1"/>
          </p:cNvSpPr>
          <p:nvPr>
            <p:ph type="body" idx="1"/>
          </p:nvPr>
        </p:nvSpPr>
        <p:spPr/>
        <p:txBody>
          <a:bodyPr/>
          <a:lstStyle/>
          <a:p>
            <a:r>
              <a:rPr lang="en-US" b="1" dirty="0"/>
              <a:t>Talk through slide content and encourage sharing of intentions for the future.</a:t>
            </a:r>
          </a:p>
        </p:txBody>
      </p:sp>
      <p:sp>
        <p:nvSpPr>
          <p:cNvPr id="4" name="Slide Number Placeholder 3">
            <a:extLst>
              <a:ext uri="{FF2B5EF4-FFF2-40B4-BE49-F238E27FC236}">
                <a16:creationId xmlns:a16="http://schemas.microsoft.com/office/drawing/2014/main" id="{E6DA6B4E-7A89-A8B9-D8F3-4B12F8271483}"/>
              </a:ext>
            </a:extLst>
          </p:cNvPr>
          <p:cNvSpPr>
            <a:spLocks noGrp="1"/>
          </p:cNvSpPr>
          <p:nvPr>
            <p:ph type="sldNum" sz="quarter" idx="5"/>
          </p:nvPr>
        </p:nvSpPr>
        <p:spPr/>
        <p:txBody>
          <a:bodyPr/>
          <a:lstStyle/>
          <a:p>
            <a:fld id="{7EAA061A-D67C-5241-B631-49D49C9E85F4}" type="slidenum">
              <a:rPr lang="en-US" smtClean="0"/>
              <a:t>21</a:t>
            </a:fld>
            <a:endParaRPr lang="en-US"/>
          </a:p>
        </p:txBody>
      </p:sp>
    </p:spTree>
    <p:extLst>
      <p:ext uri="{BB962C8B-B14F-4D97-AF65-F5344CB8AC3E}">
        <p14:creationId xmlns:p14="http://schemas.microsoft.com/office/powerpoint/2010/main" val="4080945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0" y="230188"/>
            <a:ext cx="3198813" cy="17986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EAA061A-D67C-5241-B631-49D49C9E85F4}" type="slidenum">
              <a:rPr lang="en-US" smtClean="0"/>
              <a:t>22</a:t>
            </a:fld>
            <a:endParaRPr lang="en-US"/>
          </a:p>
        </p:txBody>
      </p:sp>
    </p:spTree>
    <p:extLst>
      <p:ext uri="{BB962C8B-B14F-4D97-AF65-F5344CB8AC3E}">
        <p14:creationId xmlns:p14="http://schemas.microsoft.com/office/powerpoint/2010/main" val="311950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9EAC2-09C0-B23D-445D-48B329D7C6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0C23B7-3613-7190-F23B-B1019B338883}"/>
              </a:ext>
            </a:extLst>
          </p:cNvPr>
          <p:cNvSpPr>
            <a:spLocks noGrp="1" noRot="1" noChangeAspect="1"/>
          </p:cNvSpPr>
          <p:nvPr>
            <p:ph type="sldImg"/>
          </p:nvPr>
        </p:nvSpPr>
        <p:spPr>
          <a:xfrm>
            <a:off x="3429000" y="230188"/>
            <a:ext cx="3198813" cy="1798637"/>
          </a:xfrm>
        </p:spPr>
      </p:sp>
      <p:sp>
        <p:nvSpPr>
          <p:cNvPr id="3" name="Notes Placeholder 2">
            <a:extLst>
              <a:ext uri="{FF2B5EF4-FFF2-40B4-BE49-F238E27FC236}">
                <a16:creationId xmlns:a16="http://schemas.microsoft.com/office/drawing/2014/main" id="{9E65AFDE-CE6C-E45A-FAA1-F352A6A970E0}"/>
              </a:ext>
            </a:extLst>
          </p:cNvPr>
          <p:cNvSpPr>
            <a:spLocks noGrp="1"/>
          </p:cNvSpPr>
          <p:nvPr>
            <p:ph type="body" idx="1"/>
          </p:nvPr>
        </p:nvSpPr>
        <p:spPr/>
        <p:txBody>
          <a:bodyPr/>
          <a:lstStyle/>
          <a:p>
            <a:r>
              <a:rPr lang="en-GB" b="1" dirty="0"/>
              <a:t>Introduction: </a:t>
            </a:r>
            <a:r>
              <a:rPr lang="en-GB" i="1" dirty="0"/>
              <a:t>trainers to introduce themselves and their organisation</a:t>
            </a:r>
          </a:p>
          <a:p>
            <a:endParaRPr lang="en-GB" i="1" dirty="0"/>
          </a:p>
          <a:p>
            <a:r>
              <a:rPr lang="en-GB" b="1" i="0" dirty="0"/>
              <a:t>Why talk about this?</a:t>
            </a:r>
          </a:p>
          <a:p>
            <a:r>
              <a:rPr lang="en-GB" i="0" dirty="0"/>
              <a:t>There is a lot of old information and wrong information still in circulation about blood borne viruses. We know that in the UK, what artists have learned about these issues are passed on to them by their mentors, and that may also have come with some heavily judgemental attitudes about the people who are living with these illnesses.</a:t>
            </a:r>
          </a:p>
          <a:p>
            <a:endParaRPr lang="en-GB" i="0" dirty="0"/>
          </a:p>
          <a:p>
            <a:r>
              <a:rPr lang="en-GB" i="0" dirty="0"/>
              <a:t>The National AIDS Trust and other charities report that a major place where people living with BBVs report that they have experienced illegal discrimination is in tattooing, piercing and beauty businesses. Often businesses are not aware they are breaking the law if they treat a client differently or turn them away because of a disability.</a:t>
            </a:r>
          </a:p>
          <a:p>
            <a:endParaRPr lang="en-GB" i="0" dirty="0"/>
          </a:p>
          <a:p>
            <a:r>
              <a:rPr lang="en-GB" i="0" dirty="0"/>
              <a:t>The team developing this training have met with tattoo artists and piercers who would love to learn reliable, up to date information to make their practice safe and inclusive. Those discussions have helped build this training. </a:t>
            </a:r>
          </a:p>
          <a:p>
            <a:endParaRPr lang="en-GB" i="0" dirty="0"/>
          </a:p>
          <a:p>
            <a:r>
              <a:rPr lang="en-GB" b="1" i="0" dirty="0"/>
              <a:t>No Judgement</a:t>
            </a:r>
          </a:p>
          <a:p>
            <a:r>
              <a:rPr lang="en-GB" i="0" dirty="0"/>
              <a:t>There are no stupid questions, and everyone in this session will be heard and spoken to with respect, as well as in confidence. What is shared here, stays here. Being considerate means we consider how our thoughts and our actions can impact others, and this is important for creating a good space to learn.</a:t>
            </a:r>
          </a:p>
          <a:p>
            <a:endParaRPr lang="en-US" dirty="0"/>
          </a:p>
        </p:txBody>
      </p:sp>
      <p:sp>
        <p:nvSpPr>
          <p:cNvPr id="4" name="Slide Number Placeholder 3">
            <a:extLst>
              <a:ext uri="{FF2B5EF4-FFF2-40B4-BE49-F238E27FC236}">
                <a16:creationId xmlns:a16="http://schemas.microsoft.com/office/drawing/2014/main" id="{5F19ABB3-96A0-B495-53D0-2E770C821A8F}"/>
              </a:ext>
            </a:extLst>
          </p:cNvPr>
          <p:cNvSpPr>
            <a:spLocks noGrp="1"/>
          </p:cNvSpPr>
          <p:nvPr>
            <p:ph type="sldNum" sz="quarter" idx="5"/>
          </p:nvPr>
        </p:nvSpPr>
        <p:spPr/>
        <p:txBody>
          <a:bodyPr/>
          <a:lstStyle/>
          <a:p>
            <a:fld id="{7EAA061A-D67C-5241-B631-49D49C9E85F4}" type="slidenum">
              <a:rPr lang="en-US" smtClean="0"/>
              <a:t>3</a:t>
            </a:fld>
            <a:endParaRPr lang="en-US"/>
          </a:p>
        </p:txBody>
      </p:sp>
    </p:spTree>
    <p:extLst>
      <p:ext uri="{BB962C8B-B14F-4D97-AF65-F5344CB8AC3E}">
        <p14:creationId xmlns:p14="http://schemas.microsoft.com/office/powerpoint/2010/main" val="14948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9A0B1-64D5-CCD3-F1CE-3ECE151DF0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F7F947-2604-6E12-521F-5C8C783DC216}"/>
              </a:ext>
            </a:extLst>
          </p:cNvPr>
          <p:cNvSpPr>
            <a:spLocks noGrp="1" noRot="1" noChangeAspect="1"/>
          </p:cNvSpPr>
          <p:nvPr>
            <p:ph type="sldImg"/>
          </p:nvPr>
        </p:nvSpPr>
        <p:spPr>
          <a:xfrm>
            <a:off x="3429000" y="230188"/>
            <a:ext cx="3198813" cy="1798637"/>
          </a:xfrm>
        </p:spPr>
      </p:sp>
      <p:sp>
        <p:nvSpPr>
          <p:cNvPr id="3" name="Notes Placeholder 2">
            <a:extLst>
              <a:ext uri="{FF2B5EF4-FFF2-40B4-BE49-F238E27FC236}">
                <a16:creationId xmlns:a16="http://schemas.microsoft.com/office/drawing/2014/main" id="{0FEE7EB2-71C5-01D2-5D0E-91644FD60165}"/>
              </a:ext>
            </a:extLst>
          </p:cNvPr>
          <p:cNvSpPr>
            <a:spLocks noGrp="1"/>
          </p:cNvSpPr>
          <p:nvPr>
            <p:ph type="body" idx="1"/>
          </p:nvPr>
        </p:nvSpPr>
        <p:spPr/>
        <p:txBody>
          <a:bodyPr/>
          <a:lstStyle/>
          <a:p>
            <a:r>
              <a:rPr lang="en-GB" i="1" dirty="0"/>
              <a:t>Depending on how the session is delivered, this may be undertaken using pens/post it notes or if online using the chat function. </a:t>
            </a:r>
          </a:p>
          <a:p>
            <a:endParaRPr lang="en-GB" i="1" dirty="0"/>
          </a:p>
          <a:p>
            <a:r>
              <a:rPr lang="en-GB" i="1" dirty="0"/>
              <a:t>Collect the comments and group them a bit, and then individual facilitators will either ‘answer’ or ‘park’ some of the issues (park those we know we are going to cover in a moment anyhow). </a:t>
            </a:r>
          </a:p>
          <a:p>
            <a:endParaRPr lang="en-GB" i="1" dirty="0"/>
          </a:p>
          <a:p>
            <a:r>
              <a:rPr lang="en-GB" i="1" dirty="0"/>
              <a:t>This segment is likely to take </a:t>
            </a:r>
            <a:r>
              <a:rPr lang="en-GB" b="1" i="1" dirty="0"/>
              <a:t>at least 10 mins</a:t>
            </a:r>
            <a:r>
              <a:rPr lang="en-GB" i="1" dirty="0"/>
              <a:t>.</a:t>
            </a:r>
          </a:p>
          <a:p>
            <a:endParaRPr lang="en-US" dirty="0"/>
          </a:p>
        </p:txBody>
      </p:sp>
      <p:sp>
        <p:nvSpPr>
          <p:cNvPr id="4" name="Slide Number Placeholder 3">
            <a:extLst>
              <a:ext uri="{FF2B5EF4-FFF2-40B4-BE49-F238E27FC236}">
                <a16:creationId xmlns:a16="http://schemas.microsoft.com/office/drawing/2014/main" id="{50A4504C-8100-0963-4BEF-645A7D0E1968}"/>
              </a:ext>
            </a:extLst>
          </p:cNvPr>
          <p:cNvSpPr>
            <a:spLocks noGrp="1"/>
          </p:cNvSpPr>
          <p:nvPr>
            <p:ph type="sldNum" sz="quarter" idx="5"/>
          </p:nvPr>
        </p:nvSpPr>
        <p:spPr/>
        <p:txBody>
          <a:bodyPr/>
          <a:lstStyle/>
          <a:p>
            <a:fld id="{7EAA061A-D67C-5241-B631-49D49C9E85F4}" type="slidenum">
              <a:rPr lang="en-US" smtClean="0"/>
              <a:t>4</a:t>
            </a:fld>
            <a:endParaRPr lang="en-US"/>
          </a:p>
        </p:txBody>
      </p:sp>
    </p:spTree>
    <p:extLst>
      <p:ext uri="{BB962C8B-B14F-4D97-AF65-F5344CB8AC3E}">
        <p14:creationId xmlns:p14="http://schemas.microsoft.com/office/powerpoint/2010/main" val="2751440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959D4-25DE-BC24-13CF-CD43E665A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E94F3-31C3-3AB5-ABAD-B2A945D845F9}"/>
              </a:ext>
            </a:extLst>
          </p:cNvPr>
          <p:cNvSpPr>
            <a:spLocks noGrp="1" noRot="1" noChangeAspect="1"/>
          </p:cNvSpPr>
          <p:nvPr>
            <p:ph type="sldImg"/>
          </p:nvPr>
        </p:nvSpPr>
        <p:spPr>
          <a:xfrm>
            <a:off x="3429000" y="230188"/>
            <a:ext cx="3198813" cy="1798637"/>
          </a:xfrm>
        </p:spPr>
      </p:sp>
      <p:sp>
        <p:nvSpPr>
          <p:cNvPr id="3" name="Notes Placeholder 2">
            <a:extLst>
              <a:ext uri="{FF2B5EF4-FFF2-40B4-BE49-F238E27FC236}">
                <a16:creationId xmlns:a16="http://schemas.microsoft.com/office/drawing/2014/main" id="{229B4A35-2B1B-5946-4344-82F0D7F6DEB9}"/>
              </a:ext>
            </a:extLst>
          </p:cNvPr>
          <p:cNvSpPr>
            <a:spLocks noGrp="1"/>
          </p:cNvSpPr>
          <p:nvPr>
            <p:ph type="body" idx="1"/>
          </p:nvPr>
        </p:nvSpPr>
        <p:spPr/>
        <p:txBody>
          <a:bodyPr/>
          <a:lstStyle/>
          <a:p>
            <a:pPr algn="just"/>
            <a:r>
              <a:rPr lang="en-GB" sz="800" dirty="0">
                <a:latin typeface="Calibri" panose="020F0502020204030204" pitchFamily="34" charset="0"/>
                <a:ea typeface="Calibri" panose="020F0502020204030204" pitchFamily="34" charset="0"/>
              </a:rPr>
              <a:t>We will explain the differences between the viruses and their treatments using the text on the next few slides.</a:t>
            </a:r>
          </a:p>
          <a:p>
            <a:pPr algn="just"/>
            <a:endParaRPr lang="en-GB" sz="800" dirty="0">
              <a:latin typeface="Calibri" panose="020F0502020204030204" pitchFamily="34" charset="0"/>
              <a:ea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800" dirty="0"/>
              <a:t>Most of the disease burden (&gt;95%) in England is amongst migrants who have acquired infection overseas in endemic countries prior to arrival in the UK (3). Other communities at higher risk include people who inject drugs (PWID), gay, bisexual and men who have sex with men (GBMSM), sex workers and people detained in prisons or immigration detention centres. </a:t>
            </a:r>
          </a:p>
          <a:p>
            <a:pPr algn="just"/>
            <a:endParaRPr lang="en-GB" sz="800" dirty="0">
              <a:latin typeface="Calibri" panose="020F0502020204030204" pitchFamily="34" charset="0"/>
              <a:ea typeface="Calibri" panose="020F0502020204030204" pitchFamily="34" charset="0"/>
            </a:endParaRPr>
          </a:p>
          <a:p>
            <a:pPr algn="just"/>
            <a:endParaRPr lang="en-GB" sz="800" dirty="0">
              <a:latin typeface="Calibri" panose="020F0502020204030204" pitchFamily="34" charset="0"/>
              <a:ea typeface="Calibri" panose="020F0502020204030204" pitchFamily="34" charset="0"/>
            </a:endParaRPr>
          </a:p>
          <a:p>
            <a:pPr algn="just"/>
            <a:r>
              <a:rPr lang="en-GB" sz="800" i="1" dirty="0">
                <a:latin typeface="Calibri" panose="020F0502020204030204" pitchFamily="34" charset="0"/>
                <a:ea typeface="Calibri" panose="020F0502020204030204" pitchFamily="34" charset="0"/>
              </a:rPr>
              <a:t>Review slide content</a:t>
            </a:r>
          </a:p>
          <a:p>
            <a:pPr algn="just"/>
            <a:endParaRPr lang="en-GB" sz="800" dirty="0">
              <a:latin typeface="Calibri" panose="020F0502020204030204" pitchFamily="34" charset="0"/>
              <a:ea typeface="Calibri" panose="020F0502020204030204" pitchFamily="34" charset="0"/>
            </a:endParaRPr>
          </a:p>
          <a:p>
            <a:pPr algn="just"/>
            <a:endParaRPr lang="en-GB" sz="1000" dirty="0">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099EA1FD-2DBE-9EB4-B0F3-91E640ECE695}"/>
              </a:ext>
            </a:extLst>
          </p:cNvPr>
          <p:cNvSpPr>
            <a:spLocks noGrp="1"/>
          </p:cNvSpPr>
          <p:nvPr>
            <p:ph type="sldNum" sz="quarter" idx="5"/>
          </p:nvPr>
        </p:nvSpPr>
        <p:spPr/>
        <p:txBody>
          <a:bodyPr/>
          <a:lstStyle/>
          <a:p>
            <a:fld id="{7EAA061A-D67C-5241-B631-49D49C9E85F4}" type="slidenum">
              <a:rPr lang="en-US" smtClean="0"/>
              <a:t>5</a:t>
            </a:fld>
            <a:endParaRPr lang="en-US"/>
          </a:p>
        </p:txBody>
      </p:sp>
    </p:spTree>
    <p:extLst>
      <p:ext uri="{BB962C8B-B14F-4D97-AF65-F5344CB8AC3E}">
        <p14:creationId xmlns:p14="http://schemas.microsoft.com/office/powerpoint/2010/main" val="3028229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21DF3-6FDA-E0AE-6556-53EC33F6D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95F469-AF95-64B7-E39C-71FCB08CB264}"/>
              </a:ext>
            </a:extLst>
          </p:cNvPr>
          <p:cNvSpPr>
            <a:spLocks noGrp="1" noRot="1" noChangeAspect="1"/>
          </p:cNvSpPr>
          <p:nvPr>
            <p:ph type="sldImg"/>
          </p:nvPr>
        </p:nvSpPr>
        <p:spPr>
          <a:xfrm>
            <a:off x="3429000" y="230188"/>
            <a:ext cx="3198813" cy="1798637"/>
          </a:xfrm>
        </p:spPr>
      </p:sp>
      <p:sp>
        <p:nvSpPr>
          <p:cNvPr id="3" name="Notes Placeholder 2">
            <a:extLst>
              <a:ext uri="{FF2B5EF4-FFF2-40B4-BE49-F238E27FC236}">
                <a16:creationId xmlns:a16="http://schemas.microsoft.com/office/drawing/2014/main" id="{95FD70D3-2300-A377-05EA-397252993A7B}"/>
              </a:ext>
            </a:extLst>
          </p:cNvPr>
          <p:cNvSpPr>
            <a:spLocks noGrp="1"/>
          </p:cNvSpPr>
          <p:nvPr>
            <p:ph type="body" idx="1"/>
          </p:nvPr>
        </p:nvSpPr>
        <p:spPr/>
        <p:txBody>
          <a:bodyPr/>
          <a:lstStyle/>
          <a:p>
            <a:r>
              <a:rPr lang="en-GB" dirty="0"/>
              <a:t>Because of advocacy from </a:t>
            </a:r>
            <a:r>
              <a:rPr lang="en-GB" dirty="0" err="1"/>
              <a:t>HIVandHep.awareness</a:t>
            </a:r>
            <a:r>
              <a:rPr lang="en-GB" dirty="0"/>
              <a:t>, the UK Health Security Agency changed their guidance on Hepatitis B vaccination in 2024 so it now says: in some occupations, such as morticians, embalmers and tattoo artists, where the job routinely involves using needles to puncture or pierce the skin, there is a risk of hepatitis B exposure and so immunisation should be offered. </a:t>
            </a:r>
          </a:p>
          <a:p>
            <a:endParaRPr lang="en-GB" dirty="0"/>
          </a:p>
          <a:p>
            <a:r>
              <a:rPr lang="en-GB" dirty="0"/>
              <a:t>However, this recommendation doesn’t clarify who should pay for the vaccination, so these might possibly be paid for by your studio, but not always. </a:t>
            </a:r>
          </a:p>
          <a:p>
            <a:endParaRPr lang="en-GB" i="1" dirty="0"/>
          </a:p>
          <a:p>
            <a:r>
              <a:rPr lang="en-GB" i="1" dirty="0"/>
              <a:t>Review text on the slide and point out there will be more discussion about following up after a needlestick injury later in the session</a:t>
            </a:r>
          </a:p>
          <a:p>
            <a:endParaRPr lang="en-GB" dirty="0"/>
          </a:p>
          <a:p>
            <a:endParaRPr lang="en-GB" dirty="0"/>
          </a:p>
          <a:p>
            <a:endParaRPr lang="en-US" dirty="0"/>
          </a:p>
        </p:txBody>
      </p:sp>
      <p:sp>
        <p:nvSpPr>
          <p:cNvPr id="4" name="Slide Number Placeholder 3">
            <a:extLst>
              <a:ext uri="{FF2B5EF4-FFF2-40B4-BE49-F238E27FC236}">
                <a16:creationId xmlns:a16="http://schemas.microsoft.com/office/drawing/2014/main" id="{2AB430D2-758A-FFB3-B6EC-CC8BAC559E4E}"/>
              </a:ext>
            </a:extLst>
          </p:cNvPr>
          <p:cNvSpPr>
            <a:spLocks noGrp="1"/>
          </p:cNvSpPr>
          <p:nvPr>
            <p:ph type="sldNum" sz="quarter" idx="5"/>
          </p:nvPr>
        </p:nvSpPr>
        <p:spPr/>
        <p:txBody>
          <a:bodyPr/>
          <a:lstStyle/>
          <a:p>
            <a:fld id="{7EAA061A-D67C-5241-B631-49D49C9E85F4}" type="slidenum">
              <a:rPr lang="en-US" smtClean="0"/>
              <a:t>6</a:t>
            </a:fld>
            <a:endParaRPr lang="en-US"/>
          </a:p>
        </p:txBody>
      </p:sp>
    </p:spTree>
    <p:extLst>
      <p:ext uri="{BB962C8B-B14F-4D97-AF65-F5344CB8AC3E}">
        <p14:creationId xmlns:p14="http://schemas.microsoft.com/office/powerpoint/2010/main" val="3820107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16303-0629-A4C3-CB07-5C059EA5FF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5288E-3319-F252-6457-6E5927D91669}"/>
              </a:ext>
            </a:extLst>
          </p:cNvPr>
          <p:cNvSpPr>
            <a:spLocks noGrp="1" noRot="1" noChangeAspect="1"/>
          </p:cNvSpPr>
          <p:nvPr>
            <p:ph type="sldImg"/>
          </p:nvPr>
        </p:nvSpPr>
        <p:spPr>
          <a:xfrm>
            <a:off x="3429000" y="230188"/>
            <a:ext cx="3198813" cy="1798637"/>
          </a:xfrm>
        </p:spPr>
      </p:sp>
      <p:sp>
        <p:nvSpPr>
          <p:cNvPr id="3" name="Notes Placeholder 2">
            <a:extLst>
              <a:ext uri="{FF2B5EF4-FFF2-40B4-BE49-F238E27FC236}">
                <a16:creationId xmlns:a16="http://schemas.microsoft.com/office/drawing/2014/main" id="{07450DEF-40F4-9A79-2FEF-21CBF5544FB1}"/>
              </a:ext>
            </a:extLst>
          </p:cNvPr>
          <p:cNvSpPr>
            <a:spLocks noGrp="1"/>
          </p:cNvSpPr>
          <p:nvPr>
            <p:ph type="body" idx="1"/>
          </p:nvPr>
        </p:nvSpPr>
        <p:spPr/>
        <p:txBody>
          <a:bodyPr/>
          <a:lstStyle/>
          <a:p>
            <a:r>
              <a:rPr lang="en-GB" sz="1200" b="0" i="1" dirty="0">
                <a:solidFill>
                  <a:srgbClr val="212B32"/>
                </a:solidFill>
                <a:effectLst/>
                <a:latin typeface="Frutiger W01"/>
              </a:rPr>
              <a:t>Review material on the slide. You can also note:</a:t>
            </a:r>
          </a:p>
          <a:p>
            <a:endParaRPr lang="en-GB" sz="1200" b="0" i="0" dirty="0">
              <a:solidFill>
                <a:srgbClr val="212B32"/>
              </a:solidFill>
              <a:effectLst/>
              <a:latin typeface="Frutiger W01"/>
            </a:endParaRPr>
          </a:p>
          <a:p>
            <a:r>
              <a:rPr lang="en-GB" sz="1200" b="0" i="0" dirty="0">
                <a:solidFill>
                  <a:srgbClr val="212B32"/>
                </a:solidFill>
                <a:effectLst/>
                <a:latin typeface="Frutiger W01"/>
              </a:rPr>
              <a:t>It's estimated around half of the people in the UK who inject drugs have been infected with the virus, and almost 90% of Hep C cases in the UK occur in people who inject drugs (including steroids).  There is some risk of being infected through needlestick injury if a source is undiagnosed or untreated. In a study that tracked healthcare workers with needlestick injuries over 20 years, there was around one or two new HCV infections per year from nearly 9000 injuries, but none since 2015 (and this is likely because of the amazing treatment that now cures HCV). </a:t>
            </a:r>
            <a:r>
              <a:rPr lang="en-GB" sz="1400" b="0" i="0" dirty="0">
                <a:solidFill>
                  <a:srgbClr val="212B32"/>
                </a:solidFill>
                <a:effectLst/>
                <a:latin typeface="Frutiger W01"/>
              </a:rPr>
              <a:t>Sexual transmission is not that common, but the risk increases among some men who have sex with men, especially those with other infections.</a:t>
            </a:r>
          </a:p>
          <a:p>
            <a:pPr algn="just"/>
            <a:endParaRPr lang="en-GB" sz="1400" b="0" i="0" dirty="0">
              <a:solidFill>
                <a:srgbClr val="212B32"/>
              </a:solidFill>
              <a:effectLst/>
              <a:latin typeface="Frutiger W01"/>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EDD2F420-92E5-196C-C3DC-A71C5B26C96B}"/>
              </a:ext>
            </a:extLst>
          </p:cNvPr>
          <p:cNvSpPr>
            <a:spLocks noGrp="1"/>
          </p:cNvSpPr>
          <p:nvPr>
            <p:ph type="sldNum" sz="quarter" idx="5"/>
          </p:nvPr>
        </p:nvSpPr>
        <p:spPr/>
        <p:txBody>
          <a:bodyPr/>
          <a:lstStyle/>
          <a:p>
            <a:fld id="{7EAA061A-D67C-5241-B631-49D49C9E85F4}" type="slidenum">
              <a:rPr lang="en-US" smtClean="0"/>
              <a:t>7</a:t>
            </a:fld>
            <a:endParaRPr lang="en-US"/>
          </a:p>
        </p:txBody>
      </p:sp>
    </p:spTree>
    <p:extLst>
      <p:ext uri="{BB962C8B-B14F-4D97-AF65-F5344CB8AC3E}">
        <p14:creationId xmlns:p14="http://schemas.microsoft.com/office/powerpoint/2010/main" val="3118673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E9269-66DA-BE32-95DD-251E9E24F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DE370-FD48-205B-A470-D58241F9F186}"/>
              </a:ext>
            </a:extLst>
          </p:cNvPr>
          <p:cNvSpPr>
            <a:spLocks noGrp="1" noRot="1" noChangeAspect="1"/>
          </p:cNvSpPr>
          <p:nvPr>
            <p:ph type="sldImg"/>
          </p:nvPr>
        </p:nvSpPr>
        <p:spPr>
          <a:xfrm>
            <a:off x="3429000" y="230188"/>
            <a:ext cx="3198813" cy="1798637"/>
          </a:xfrm>
        </p:spPr>
      </p:sp>
      <p:sp>
        <p:nvSpPr>
          <p:cNvPr id="3" name="Notes Placeholder 2">
            <a:extLst>
              <a:ext uri="{FF2B5EF4-FFF2-40B4-BE49-F238E27FC236}">
                <a16:creationId xmlns:a16="http://schemas.microsoft.com/office/drawing/2014/main" id="{DB8FC4A0-2FB7-72FD-6CBD-E72FED7F47AA}"/>
              </a:ext>
            </a:extLst>
          </p:cNvPr>
          <p:cNvSpPr>
            <a:spLocks noGrp="1"/>
          </p:cNvSpPr>
          <p:nvPr>
            <p:ph type="body" idx="1"/>
          </p:nvPr>
        </p:nvSpPr>
        <p:spPr/>
        <p:txBody>
          <a:bodyPr/>
          <a:lstStyle/>
          <a:p>
            <a:r>
              <a:rPr lang="en-US" i="1" dirty="0"/>
              <a:t>Review text on slide and draw attention to Hep C screening information </a:t>
            </a:r>
          </a:p>
          <a:p>
            <a:endParaRPr lang="en-US" i="1" dirty="0"/>
          </a:p>
          <a:p>
            <a:r>
              <a:rPr lang="en-US" i="0" dirty="0"/>
              <a:t>There is currently a strong push in the UK and other countries to try to eliminate Hepatitis C through increased testing and treatment. </a:t>
            </a:r>
          </a:p>
        </p:txBody>
      </p:sp>
      <p:sp>
        <p:nvSpPr>
          <p:cNvPr id="4" name="Slide Number Placeholder 3">
            <a:extLst>
              <a:ext uri="{FF2B5EF4-FFF2-40B4-BE49-F238E27FC236}">
                <a16:creationId xmlns:a16="http://schemas.microsoft.com/office/drawing/2014/main" id="{AB76D9DE-75D6-5509-F76D-D84FFAEAC5F9}"/>
              </a:ext>
            </a:extLst>
          </p:cNvPr>
          <p:cNvSpPr>
            <a:spLocks noGrp="1"/>
          </p:cNvSpPr>
          <p:nvPr>
            <p:ph type="sldNum" sz="quarter" idx="5"/>
          </p:nvPr>
        </p:nvSpPr>
        <p:spPr/>
        <p:txBody>
          <a:bodyPr/>
          <a:lstStyle/>
          <a:p>
            <a:fld id="{7EAA061A-D67C-5241-B631-49D49C9E85F4}" type="slidenum">
              <a:rPr lang="en-US" smtClean="0"/>
              <a:t>8</a:t>
            </a:fld>
            <a:endParaRPr lang="en-US"/>
          </a:p>
        </p:txBody>
      </p:sp>
    </p:spTree>
    <p:extLst>
      <p:ext uri="{BB962C8B-B14F-4D97-AF65-F5344CB8AC3E}">
        <p14:creationId xmlns:p14="http://schemas.microsoft.com/office/powerpoint/2010/main" val="4266938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0" y="230188"/>
            <a:ext cx="3198813" cy="17986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effectLst/>
                <a:latin typeface="Calibri" panose="020F0502020204030204" pitchFamily="34" charset="0"/>
                <a:ea typeface="Calibri" panose="020F0502020204030204" pitchFamily="34" charset="0"/>
              </a:rPr>
              <a:t>Review information on the slide, and then also note: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People who don’t know they have HIV are most likely to be infectious, and they don’t know it themselves, so they are not in a position to tell you about that risk one way or another.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That same UK study we mentioned earlier that tracked nearly 9000 workplace needlestick injuries in the UK for twenty years since 1999 found that there were NO cases of HIV being passed on in any of them. </a:t>
            </a:r>
            <a:r>
              <a:rPr lang="en-GB" sz="1200" dirty="0"/>
              <a:t>from https://bhiva.org/wp-content/uploads/2024/10/PEP-guidelines.pdf page 24</a:t>
            </a: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 also just as a reminder, you cannot get ANY BBV by: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effectLst/>
                <a:latin typeface="Calibri" panose="020F0502020204030204" pitchFamily="34" charset="0"/>
                <a:ea typeface="Calibri" panose="020F0502020204030204" pitchFamily="34" charset="0"/>
              </a:rPr>
              <a:t>Sharing a toilet seat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effectLst/>
                <a:latin typeface="Calibri" panose="020F0502020204030204" pitchFamily="34" charset="0"/>
                <a:ea typeface="Calibri" panose="020F0502020204030204" pitchFamily="34" charset="0"/>
              </a:rPr>
              <a:t>Kissing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effectLst/>
                <a:latin typeface="Calibri" panose="020F0502020204030204" pitchFamily="34" charset="0"/>
                <a:ea typeface="Calibri" panose="020F0502020204030204" pitchFamily="34" charset="0"/>
              </a:rPr>
              <a:t>Touching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effectLst/>
                <a:latin typeface="Calibri" panose="020F0502020204030204" pitchFamily="34" charset="0"/>
                <a:ea typeface="Calibri" panose="020F0502020204030204" pitchFamily="34" charset="0"/>
              </a:rPr>
              <a:t>Where bodily fluids touch unbroken skin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EAA061A-D67C-5241-B631-49D49C9E85F4}" type="slidenum">
              <a:rPr lang="en-US" smtClean="0"/>
              <a:t>9</a:t>
            </a:fld>
            <a:endParaRPr lang="en-US"/>
          </a:p>
        </p:txBody>
      </p:sp>
    </p:spTree>
    <p:extLst>
      <p:ext uri="{BB962C8B-B14F-4D97-AF65-F5344CB8AC3E}">
        <p14:creationId xmlns:p14="http://schemas.microsoft.com/office/powerpoint/2010/main" val="166889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FA460-DF8F-E509-2678-70B9A3AA6C6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39BB162-F7E9-7D80-322F-B691F71DFD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25E0942-B74D-8FFA-DA2D-AC7A9F98A707}"/>
              </a:ext>
            </a:extLst>
          </p:cNvPr>
          <p:cNvSpPr>
            <a:spLocks noGrp="1"/>
          </p:cNvSpPr>
          <p:nvPr>
            <p:ph type="dt" sz="half" idx="10"/>
          </p:nvPr>
        </p:nvSpPr>
        <p:spPr/>
        <p:txBody>
          <a:bodyPr/>
          <a:lstStyle/>
          <a:p>
            <a:fld id="{CF66F140-9D97-0B41-9AFE-6DAAE3586623}" type="datetimeFigureOut">
              <a:rPr lang="en-US" smtClean="0"/>
              <a:t>5/15/2025</a:t>
            </a:fld>
            <a:endParaRPr lang="en-US"/>
          </a:p>
        </p:txBody>
      </p:sp>
      <p:sp>
        <p:nvSpPr>
          <p:cNvPr id="5" name="Footer Placeholder 4">
            <a:extLst>
              <a:ext uri="{FF2B5EF4-FFF2-40B4-BE49-F238E27FC236}">
                <a16:creationId xmlns:a16="http://schemas.microsoft.com/office/drawing/2014/main" id="{46F0D047-75B7-102C-9B27-14F2740DC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9BD537-79B5-16A4-EDC1-FB291AC4A151}"/>
              </a:ext>
            </a:extLst>
          </p:cNvPr>
          <p:cNvSpPr>
            <a:spLocks noGrp="1"/>
          </p:cNvSpPr>
          <p:nvPr>
            <p:ph type="sldNum" sz="quarter" idx="12"/>
          </p:nvPr>
        </p:nvSpPr>
        <p:spPr/>
        <p:txBody>
          <a:bodyPr/>
          <a:lstStyle/>
          <a:p>
            <a:fld id="{17471EEC-8872-5A47-84E3-C7ECC6FFF057}" type="slidenum">
              <a:rPr lang="en-US" smtClean="0"/>
              <a:t>‹#›</a:t>
            </a:fld>
            <a:endParaRPr lang="en-US"/>
          </a:p>
        </p:txBody>
      </p:sp>
    </p:spTree>
    <p:extLst>
      <p:ext uri="{BB962C8B-B14F-4D97-AF65-F5344CB8AC3E}">
        <p14:creationId xmlns:p14="http://schemas.microsoft.com/office/powerpoint/2010/main" val="4192469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C735-6142-E364-3AC7-8D4302844D8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9CDCAA9-721D-C112-611F-8F20AB92991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40FEA2F-F693-6615-A25F-3086730D4DF5}"/>
              </a:ext>
            </a:extLst>
          </p:cNvPr>
          <p:cNvSpPr>
            <a:spLocks noGrp="1"/>
          </p:cNvSpPr>
          <p:nvPr>
            <p:ph type="dt" sz="half" idx="10"/>
          </p:nvPr>
        </p:nvSpPr>
        <p:spPr/>
        <p:txBody>
          <a:bodyPr/>
          <a:lstStyle/>
          <a:p>
            <a:fld id="{CF66F140-9D97-0B41-9AFE-6DAAE3586623}" type="datetimeFigureOut">
              <a:rPr lang="en-US" smtClean="0"/>
              <a:t>5/15/2025</a:t>
            </a:fld>
            <a:endParaRPr lang="en-US"/>
          </a:p>
        </p:txBody>
      </p:sp>
      <p:sp>
        <p:nvSpPr>
          <p:cNvPr id="5" name="Footer Placeholder 4">
            <a:extLst>
              <a:ext uri="{FF2B5EF4-FFF2-40B4-BE49-F238E27FC236}">
                <a16:creationId xmlns:a16="http://schemas.microsoft.com/office/drawing/2014/main" id="{741AB190-36CA-FF25-414B-7E3372763E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C19440-5936-28A4-DFBB-CCAC5FFA3989}"/>
              </a:ext>
            </a:extLst>
          </p:cNvPr>
          <p:cNvSpPr>
            <a:spLocks noGrp="1"/>
          </p:cNvSpPr>
          <p:nvPr>
            <p:ph type="sldNum" sz="quarter" idx="12"/>
          </p:nvPr>
        </p:nvSpPr>
        <p:spPr/>
        <p:txBody>
          <a:bodyPr/>
          <a:lstStyle/>
          <a:p>
            <a:fld id="{17471EEC-8872-5A47-84E3-C7ECC6FFF057}" type="slidenum">
              <a:rPr lang="en-US" smtClean="0"/>
              <a:t>‹#›</a:t>
            </a:fld>
            <a:endParaRPr lang="en-US"/>
          </a:p>
        </p:txBody>
      </p:sp>
    </p:spTree>
    <p:extLst>
      <p:ext uri="{BB962C8B-B14F-4D97-AF65-F5344CB8AC3E}">
        <p14:creationId xmlns:p14="http://schemas.microsoft.com/office/powerpoint/2010/main" val="3719759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19CAAD-3C27-A749-7BAE-44D31FD3514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BE4DFC-CC01-02B3-54BE-736409C74EA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9C3EC1-EDB3-2478-EE6B-F53491A3BBD2}"/>
              </a:ext>
            </a:extLst>
          </p:cNvPr>
          <p:cNvSpPr>
            <a:spLocks noGrp="1"/>
          </p:cNvSpPr>
          <p:nvPr>
            <p:ph type="dt" sz="half" idx="10"/>
          </p:nvPr>
        </p:nvSpPr>
        <p:spPr/>
        <p:txBody>
          <a:bodyPr/>
          <a:lstStyle/>
          <a:p>
            <a:fld id="{CF66F140-9D97-0B41-9AFE-6DAAE3586623}" type="datetimeFigureOut">
              <a:rPr lang="en-US" smtClean="0"/>
              <a:t>5/15/2025</a:t>
            </a:fld>
            <a:endParaRPr lang="en-US"/>
          </a:p>
        </p:txBody>
      </p:sp>
      <p:sp>
        <p:nvSpPr>
          <p:cNvPr id="5" name="Footer Placeholder 4">
            <a:extLst>
              <a:ext uri="{FF2B5EF4-FFF2-40B4-BE49-F238E27FC236}">
                <a16:creationId xmlns:a16="http://schemas.microsoft.com/office/drawing/2014/main" id="{543CDD7B-E08C-8779-44D8-905403DD6B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3A41AB-6581-FE1E-A876-72CBB2A26E3D}"/>
              </a:ext>
            </a:extLst>
          </p:cNvPr>
          <p:cNvSpPr>
            <a:spLocks noGrp="1"/>
          </p:cNvSpPr>
          <p:nvPr>
            <p:ph type="sldNum" sz="quarter" idx="12"/>
          </p:nvPr>
        </p:nvSpPr>
        <p:spPr/>
        <p:txBody>
          <a:bodyPr/>
          <a:lstStyle/>
          <a:p>
            <a:fld id="{17471EEC-8872-5A47-84E3-C7ECC6FFF057}" type="slidenum">
              <a:rPr lang="en-US" smtClean="0"/>
              <a:t>‹#›</a:t>
            </a:fld>
            <a:endParaRPr lang="en-US"/>
          </a:p>
        </p:txBody>
      </p:sp>
    </p:spTree>
    <p:extLst>
      <p:ext uri="{BB962C8B-B14F-4D97-AF65-F5344CB8AC3E}">
        <p14:creationId xmlns:p14="http://schemas.microsoft.com/office/powerpoint/2010/main" val="1489774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D9E24-0726-3107-5422-92BDD8F09E3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A4279E0-1DBA-EE1C-9261-769382E26E6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48F876-C5CD-ADF7-F41E-E4FF24285CC7}"/>
              </a:ext>
            </a:extLst>
          </p:cNvPr>
          <p:cNvSpPr>
            <a:spLocks noGrp="1"/>
          </p:cNvSpPr>
          <p:nvPr>
            <p:ph type="dt" sz="half" idx="10"/>
          </p:nvPr>
        </p:nvSpPr>
        <p:spPr/>
        <p:txBody>
          <a:bodyPr/>
          <a:lstStyle/>
          <a:p>
            <a:fld id="{CF66F140-9D97-0B41-9AFE-6DAAE3586623}" type="datetimeFigureOut">
              <a:rPr lang="en-US" smtClean="0"/>
              <a:t>5/15/2025</a:t>
            </a:fld>
            <a:endParaRPr lang="en-US"/>
          </a:p>
        </p:txBody>
      </p:sp>
      <p:sp>
        <p:nvSpPr>
          <p:cNvPr id="5" name="Footer Placeholder 4">
            <a:extLst>
              <a:ext uri="{FF2B5EF4-FFF2-40B4-BE49-F238E27FC236}">
                <a16:creationId xmlns:a16="http://schemas.microsoft.com/office/drawing/2014/main" id="{0FBFDDD9-F8D7-9D98-5DAF-8BF849B77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797F68-0D4A-E952-8341-4D2FB89D57DC}"/>
              </a:ext>
            </a:extLst>
          </p:cNvPr>
          <p:cNvSpPr>
            <a:spLocks noGrp="1"/>
          </p:cNvSpPr>
          <p:nvPr>
            <p:ph type="sldNum" sz="quarter" idx="12"/>
          </p:nvPr>
        </p:nvSpPr>
        <p:spPr/>
        <p:txBody>
          <a:bodyPr/>
          <a:lstStyle/>
          <a:p>
            <a:fld id="{17471EEC-8872-5A47-84E3-C7ECC6FFF057}" type="slidenum">
              <a:rPr lang="en-US" smtClean="0"/>
              <a:t>‹#›</a:t>
            </a:fld>
            <a:endParaRPr lang="en-US"/>
          </a:p>
        </p:txBody>
      </p:sp>
    </p:spTree>
    <p:extLst>
      <p:ext uri="{BB962C8B-B14F-4D97-AF65-F5344CB8AC3E}">
        <p14:creationId xmlns:p14="http://schemas.microsoft.com/office/powerpoint/2010/main" val="1015073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AD6AF-D9DE-8573-156A-E1CB3E4EBA5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4606BB5-00C7-FF37-2AD3-B7AE2FD4140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B014F94-F92B-4968-D4C8-FDC941AA73F2}"/>
              </a:ext>
            </a:extLst>
          </p:cNvPr>
          <p:cNvSpPr>
            <a:spLocks noGrp="1"/>
          </p:cNvSpPr>
          <p:nvPr>
            <p:ph type="dt" sz="half" idx="10"/>
          </p:nvPr>
        </p:nvSpPr>
        <p:spPr/>
        <p:txBody>
          <a:bodyPr/>
          <a:lstStyle/>
          <a:p>
            <a:fld id="{CF66F140-9D97-0B41-9AFE-6DAAE3586623}" type="datetimeFigureOut">
              <a:rPr lang="en-US" smtClean="0"/>
              <a:t>5/15/2025</a:t>
            </a:fld>
            <a:endParaRPr lang="en-US"/>
          </a:p>
        </p:txBody>
      </p:sp>
      <p:sp>
        <p:nvSpPr>
          <p:cNvPr id="5" name="Footer Placeholder 4">
            <a:extLst>
              <a:ext uri="{FF2B5EF4-FFF2-40B4-BE49-F238E27FC236}">
                <a16:creationId xmlns:a16="http://schemas.microsoft.com/office/drawing/2014/main" id="{7CBF41D7-FB08-9069-56EA-4A79B9247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34C80-A192-67CD-A83D-4CE5BC67F19B}"/>
              </a:ext>
            </a:extLst>
          </p:cNvPr>
          <p:cNvSpPr>
            <a:spLocks noGrp="1"/>
          </p:cNvSpPr>
          <p:nvPr>
            <p:ph type="sldNum" sz="quarter" idx="12"/>
          </p:nvPr>
        </p:nvSpPr>
        <p:spPr/>
        <p:txBody>
          <a:bodyPr/>
          <a:lstStyle/>
          <a:p>
            <a:fld id="{17471EEC-8872-5A47-84E3-C7ECC6FFF057}" type="slidenum">
              <a:rPr lang="en-US" smtClean="0"/>
              <a:t>‹#›</a:t>
            </a:fld>
            <a:endParaRPr lang="en-US"/>
          </a:p>
        </p:txBody>
      </p:sp>
    </p:spTree>
    <p:extLst>
      <p:ext uri="{BB962C8B-B14F-4D97-AF65-F5344CB8AC3E}">
        <p14:creationId xmlns:p14="http://schemas.microsoft.com/office/powerpoint/2010/main" val="3246777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460D-B3BA-BF93-AE0D-D9D6B9EE050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E90CBF8-D415-9967-E775-CFB83D36D0F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6E1C7EC-ADB0-AF34-3A4C-87CBDDFFF3A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3568B0A-288D-6A42-483E-53E48321EE5E}"/>
              </a:ext>
            </a:extLst>
          </p:cNvPr>
          <p:cNvSpPr>
            <a:spLocks noGrp="1"/>
          </p:cNvSpPr>
          <p:nvPr>
            <p:ph type="dt" sz="half" idx="10"/>
          </p:nvPr>
        </p:nvSpPr>
        <p:spPr/>
        <p:txBody>
          <a:bodyPr/>
          <a:lstStyle/>
          <a:p>
            <a:fld id="{CF66F140-9D97-0B41-9AFE-6DAAE3586623}" type="datetimeFigureOut">
              <a:rPr lang="en-US" smtClean="0"/>
              <a:t>5/15/2025</a:t>
            </a:fld>
            <a:endParaRPr lang="en-US"/>
          </a:p>
        </p:txBody>
      </p:sp>
      <p:sp>
        <p:nvSpPr>
          <p:cNvPr id="6" name="Footer Placeholder 5">
            <a:extLst>
              <a:ext uri="{FF2B5EF4-FFF2-40B4-BE49-F238E27FC236}">
                <a16:creationId xmlns:a16="http://schemas.microsoft.com/office/drawing/2014/main" id="{01600157-114B-D1D9-EF84-2E342E94D2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9323B7-9D07-13A0-EBE6-8210071B0BA5}"/>
              </a:ext>
            </a:extLst>
          </p:cNvPr>
          <p:cNvSpPr>
            <a:spLocks noGrp="1"/>
          </p:cNvSpPr>
          <p:nvPr>
            <p:ph type="sldNum" sz="quarter" idx="12"/>
          </p:nvPr>
        </p:nvSpPr>
        <p:spPr/>
        <p:txBody>
          <a:bodyPr/>
          <a:lstStyle/>
          <a:p>
            <a:fld id="{17471EEC-8872-5A47-84E3-C7ECC6FFF057}" type="slidenum">
              <a:rPr lang="en-US" smtClean="0"/>
              <a:t>‹#›</a:t>
            </a:fld>
            <a:endParaRPr lang="en-US"/>
          </a:p>
        </p:txBody>
      </p:sp>
    </p:spTree>
    <p:extLst>
      <p:ext uri="{BB962C8B-B14F-4D97-AF65-F5344CB8AC3E}">
        <p14:creationId xmlns:p14="http://schemas.microsoft.com/office/powerpoint/2010/main" val="4087060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31BC-5402-DDDE-29B4-39EF2E56105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6F9FA9D-C154-FF13-D75B-CDDFA6521E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39D4246-BAB1-41DE-926D-3FBEDDC10AB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DDB8643-02B8-7083-3818-0FEF5B263C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9170200-08F8-BE0E-67CE-801A45761EA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470FBB7-E697-6DC1-92E8-350DB4A6CC99}"/>
              </a:ext>
            </a:extLst>
          </p:cNvPr>
          <p:cNvSpPr>
            <a:spLocks noGrp="1"/>
          </p:cNvSpPr>
          <p:nvPr>
            <p:ph type="dt" sz="half" idx="10"/>
          </p:nvPr>
        </p:nvSpPr>
        <p:spPr/>
        <p:txBody>
          <a:bodyPr/>
          <a:lstStyle/>
          <a:p>
            <a:fld id="{CF66F140-9D97-0B41-9AFE-6DAAE3586623}" type="datetimeFigureOut">
              <a:rPr lang="en-US" smtClean="0"/>
              <a:t>5/15/2025</a:t>
            </a:fld>
            <a:endParaRPr lang="en-US"/>
          </a:p>
        </p:txBody>
      </p:sp>
      <p:sp>
        <p:nvSpPr>
          <p:cNvPr id="8" name="Footer Placeholder 7">
            <a:extLst>
              <a:ext uri="{FF2B5EF4-FFF2-40B4-BE49-F238E27FC236}">
                <a16:creationId xmlns:a16="http://schemas.microsoft.com/office/drawing/2014/main" id="{C8C541A4-D3D5-68A2-4FEE-5FA0C47C03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94AF34-E594-19AF-1FB9-FAEE4FB01E3C}"/>
              </a:ext>
            </a:extLst>
          </p:cNvPr>
          <p:cNvSpPr>
            <a:spLocks noGrp="1"/>
          </p:cNvSpPr>
          <p:nvPr>
            <p:ph type="sldNum" sz="quarter" idx="12"/>
          </p:nvPr>
        </p:nvSpPr>
        <p:spPr/>
        <p:txBody>
          <a:bodyPr/>
          <a:lstStyle/>
          <a:p>
            <a:fld id="{17471EEC-8872-5A47-84E3-C7ECC6FFF057}" type="slidenum">
              <a:rPr lang="en-US" smtClean="0"/>
              <a:t>‹#›</a:t>
            </a:fld>
            <a:endParaRPr lang="en-US"/>
          </a:p>
        </p:txBody>
      </p:sp>
    </p:spTree>
    <p:extLst>
      <p:ext uri="{BB962C8B-B14F-4D97-AF65-F5344CB8AC3E}">
        <p14:creationId xmlns:p14="http://schemas.microsoft.com/office/powerpoint/2010/main" val="103310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98D3-B788-FFAF-41B2-A6B6C96628F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C838EEC-3E38-F28D-70D1-019C11193A0C}"/>
              </a:ext>
            </a:extLst>
          </p:cNvPr>
          <p:cNvSpPr>
            <a:spLocks noGrp="1"/>
          </p:cNvSpPr>
          <p:nvPr>
            <p:ph type="dt" sz="half" idx="10"/>
          </p:nvPr>
        </p:nvSpPr>
        <p:spPr/>
        <p:txBody>
          <a:bodyPr/>
          <a:lstStyle/>
          <a:p>
            <a:fld id="{CF66F140-9D97-0B41-9AFE-6DAAE3586623}" type="datetimeFigureOut">
              <a:rPr lang="en-US" smtClean="0"/>
              <a:t>5/15/2025</a:t>
            </a:fld>
            <a:endParaRPr lang="en-US"/>
          </a:p>
        </p:txBody>
      </p:sp>
      <p:sp>
        <p:nvSpPr>
          <p:cNvPr id="4" name="Footer Placeholder 3">
            <a:extLst>
              <a:ext uri="{FF2B5EF4-FFF2-40B4-BE49-F238E27FC236}">
                <a16:creationId xmlns:a16="http://schemas.microsoft.com/office/drawing/2014/main" id="{204F5805-C108-966A-7D08-7DA017750D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A3EFA6-F5BA-DAA3-D977-7E132E689D72}"/>
              </a:ext>
            </a:extLst>
          </p:cNvPr>
          <p:cNvSpPr>
            <a:spLocks noGrp="1"/>
          </p:cNvSpPr>
          <p:nvPr>
            <p:ph type="sldNum" sz="quarter" idx="12"/>
          </p:nvPr>
        </p:nvSpPr>
        <p:spPr/>
        <p:txBody>
          <a:bodyPr/>
          <a:lstStyle/>
          <a:p>
            <a:fld id="{17471EEC-8872-5A47-84E3-C7ECC6FFF057}" type="slidenum">
              <a:rPr lang="en-US" smtClean="0"/>
              <a:t>‹#›</a:t>
            </a:fld>
            <a:endParaRPr lang="en-US"/>
          </a:p>
        </p:txBody>
      </p:sp>
    </p:spTree>
    <p:extLst>
      <p:ext uri="{BB962C8B-B14F-4D97-AF65-F5344CB8AC3E}">
        <p14:creationId xmlns:p14="http://schemas.microsoft.com/office/powerpoint/2010/main" val="2609722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D77179-BC12-9DB3-AB7A-FA3AB0EE0586}"/>
              </a:ext>
            </a:extLst>
          </p:cNvPr>
          <p:cNvSpPr>
            <a:spLocks noGrp="1"/>
          </p:cNvSpPr>
          <p:nvPr>
            <p:ph type="dt" sz="half" idx="10"/>
          </p:nvPr>
        </p:nvSpPr>
        <p:spPr/>
        <p:txBody>
          <a:bodyPr/>
          <a:lstStyle/>
          <a:p>
            <a:fld id="{CF66F140-9D97-0B41-9AFE-6DAAE3586623}" type="datetimeFigureOut">
              <a:rPr lang="en-US" smtClean="0"/>
              <a:t>5/15/2025</a:t>
            </a:fld>
            <a:endParaRPr lang="en-US"/>
          </a:p>
        </p:txBody>
      </p:sp>
      <p:sp>
        <p:nvSpPr>
          <p:cNvPr id="3" name="Footer Placeholder 2">
            <a:extLst>
              <a:ext uri="{FF2B5EF4-FFF2-40B4-BE49-F238E27FC236}">
                <a16:creationId xmlns:a16="http://schemas.microsoft.com/office/drawing/2014/main" id="{9BCD42F9-A18A-72A7-91BF-F6FE63E3D3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D3B34E-06FD-561F-2628-55A5680C7262}"/>
              </a:ext>
            </a:extLst>
          </p:cNvPr>
          <p:cNvSpPr>
            <a:spLocks noGrp="1"/>
          </p:cNvSpPr>
          <p:nvPr>
            <p:ph type="sldNum" sz="quarter" idx="12"/>
          </p:nvPr>
        </p:nvSpPr>
        <p:spPr/>
        <p:txBody>
          <a:bodyPr/>
          <a:lstStyle/>
          <a:p>
            <a:fld id="{17471EEC-8872-5A47-84E3-C7ECC6FFF057}" type="slidenum">
              <a:rPr lang="en-US" smtClean="0"/>
              <a:t>‹#›</a:t>
            </a:fld>
            <a:endParaRPr lang="en-US"/>
          </a:p>
        </p:txBody>
      </p:sp>
    </p:spTree>
    <p:extLst>
      <p:ext uri="{BB962C8B-B14F-4D97-AF65-F5344CB8AC3E}">
        <p14:creationId xmlns:p14="http://schemas.microsoft.com/office/powerpoint/2010/main" val="2109891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E80EC-DCA1-F797-6AED-40D703687DF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53EC5F2-2A04-B5AA-6C66-79C54C16CA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159A5A2-D71A-A67A-3098-296F7C9B2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2E0EE88-A362-419B-1D8A-72711F1ECEA9}"/>
              </a:ext>
            </a:extLst>
          </p:cNvPr>
          <p:cNvSpPr>
            <a:spLocks noGrp="1"/>
          </p:cNvSpPr>
          <p:nvPr>
            <p:ph type="dt" sz="half" idx="10"/>
          </p:nvPr>
        </p:nvSpPr>
        <p:spPr/>
        <p:txBody>
          <a:bodyPr/>
          <a:lstStyle/>
          <a:p>
            <a:fld id="{CF66F140-9D97-0B41-9AFE-6DAAE3586623}" type="datetimeFigureOut">
              <a:rPr lang="en-US" smtClean="0"/>
              <a:t>5/15/2025</a:t>
            </a:fld>
            <a:endParaRPr lang="en-US"/>
          </a:p>
        </p:txBody>
      </p:sp>
      <p:sp>
        <p:nvSpPr>
          <p:cNvPr id="6" name="Footer Placeholder 5">
            <a:extLst>
              <a:ext uri="{FF2B5EF4-FFF2-40B4-BE49-F238E27FC236}">
                <a16:creationId xmlns:a16="http://schemas.microsoft.com/office/drawing/2014/main" id="{D13AB271-87D6-B250-6516-5A7C7771C1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5DD306-9D47-D1EE-4EF4-507AA1C1A93E}"/>
              </a:ext>
            </a:extLst>
          </p:cNvPr>
          <p:cNvSpPr>
            <a:spLocks noGrp="1"/>
          </p:cNvSpPr>
          <p:nvPr>
            <p:ph type="sldNum" sz="quarter" idx="12"/>
          </p:nvPr>
        </p:nvSpPr>
        <p:spPr/>
        <p:txBody>
          <a:bodyPr/>
          <a:lstStyle/>
          <a:p>
            <a:fld id="{17471EEC-8872-5A47-84E3-C7ECC6FFF057}" type="slidenum">
              <a:rPr lang="en-US" smtClean="0"/>
              <a:t>‹#›</a:t>
            </a:fld>
            <a:endParaRPr lang="en-US"/>
          </a:p>
        </p:txBody>
      </p:sp>
    </p:spTree>
    <p:extLst>
      <p:ext uri="{BB962C8B-B14F-4D97-AF65-F5344CB8AC3E}">
        <p14:creationId xmlns:p14="http://schemas.microsoft.com/office/powerpoint/2010/main" val="3095833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3230E-FE85-3D74-179B-154EE97F9E1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F914C8D-4C90-5901-5ABF-E3028B401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CE7314-9772-9685-3793-FB482C458C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AACF774-6A56-C27C-DA45-2366C90B4B2E}"/>
              </a:ext>
            </a:extLst>
          </p:cNvPr>
          <p:cNvSpPr>
            <a:spLocks noGrp="1"/>
          </p:cNvSpPr>
          <p:nvPr>
            <p:ph type="dt" sz="half" idx="10"/>
          </p:nvPr>
        </p:nvSpPr>
        <p:spPr/>
        <p:txBody>
          <a:bodyPr/>
          <a:lstStyle/>
          <a:p>
            <a:fld id="{CF66F140-9D97-0B41-9AFE-6DAAE3586623}" type="datetimeFigureOut">
              <a:rPr lang="en-US" smtClean="0"/>
              <a:t>5/15/2025</a:t>
            </a:fld>
            <a:endParaRPr lang="en-US"/>
          </a:p>
        </p:txBody>
      </p:sp>
      <p:sp>
        <p:nvSpPr>
          <p:cNvPr id="6" name="Footer Placeholder 5">
            <a:extLst>
              <a:ext uri="{FF2B5EF4-FFF2-40B4-BE49-F238E27FC236}">
                <a16:creationId xmlns:a16="http://schemas.microsoft.com/office/drawing/2014/main" id="{F4C854E1-F1A8-7209-3300-7E75D78AF5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8BD54B-6422-B7A2-037C-385D3B37BEE9}"/>
              </a:ext>
            </a:extLst>
          </p:cNvPr>
          <p:cNvSpPr>
            <a:spLocks noGrp="1"/>
          </p:cNvSpPr>
          <p:nvPr>
            <p:ph type="sldNum" sz="quarter" idx="12"/>
          </p:nvPr>
        </p:nvSpPr>
        <p:spPr/>
        <p:txBody>
          <a:bodyPr/>
          <a:lstStyle/>
          <a:p>
            <a:fld id="{17471EEC-8872-5A47-84E3-C7ECC6FFF057}" type="slidenum">
              <a:rPr lang="en-US" smtClean="0"/>
              <a:t>‹#›</a:t>
            </a:fld>
            <a:endParaRPr lang="en-US"/>
          </a:p>
        </p:txBody>
      </p:sp>
    </p:spTree>
    <p:extLst>
      <p:ext uri="{BB962C8B-B14F-4D97-AF65-F5344CB8AC3E}">
        <p14:creationId xmlns:p14="http://schemas.microsoft.com/office/powerpoint/2010/main" val="1515019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D0F7EE-7097-19AC-D892-A8B8D27AF4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D81CFC4-01D2-66A9-E51B-3C3201E9F6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2B297A3-D3F0-AB4F-9885-82E81CE390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66F140-9D97-0B41-9AFE-6DAAE3586623}" type="datetimeFigureOut">
              <a:rPr lang="en-US" smtClean="0"/>
              <a:t>5/15/2025</a:t>
            </a:fld>
            <a:endParaRPr lang="en-US"/>
          </a:p>
        </p:txBody>
      </p:sp>
      <p:sp>
        <p:nvSpPr>
          <p:cNvPr id="5" name="Footer Placeholder 4">
            <a:extLst>
              <a:ext uri="{FF2B5EF4-FFF2-40B4-BE49-F238E27FC236}">
                <a16:creationId xmlns:a16="http://schemas.microsoft.com/office/drawing/2014/main" id="{E32F36C1-0CF1-8214-E85D-EC86862162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ADB835E-E5C6-E040-7967-88F41A2DC6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7471EEC-8872-5A47-84E3-C7ECC6FFF057}" type="slidenum">
              <a:rPr lang="en-US" smtClean="0"/>
              <a:t>‹#›</a:t>
            </a:fld>
            <a:endParaRPr lang="en-US"/>
          </a:p>
        </p:txBody>
      </p:sp>
    </p:spTree>
    <p:extLst>
      <p:ext uri="{BB962C8B-B14F-4D97-AF65-F5344CB8AC3E}">
        <p14:creationId xmlns:p14="http://schemas.microsoft.com/office/powerpoint/2010/main" val="735157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hyperlink" Target="https://assets.publishing.service.gov.uk/government/uploads/system/uploads/attachment_data/file/835888/Guidance_on_management_of_potential_exposure_to_blood__2_.pdf" TargetMode="Externa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www.britishlivertrust.org.uk/"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hyperlink" Target="http://www.nat.org.uk/" TargetMode="External"/><Relationship Id="rId4" Type="http://schemas.openxmlformats.org/officeDocument/2006/relationships/hyperlink" Target="http://www.hepctrust.org.uk/"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hepctest.nhs.uk/"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2" name="Picture 11" descr="A colorful butterfly with black background&#10;&#10;AI-generated content may be incorrect.">
            <a:extLst>
              <a:ext uri="{FF2B5EF4-FFF2-40B4-BE49-F238E27FC236}">
                <a16:creationId xmlns:a16="http://schemas.microsoft.com/office/drawing/2014/main" id="{5938ABC1-A17B-1EBF-6521-4B663BD8F06E}"/>
              </a:ext>
            </a:extLst>
          </p:cNvPr>
          <p:cNvPicPr>
            <a:picLocks noChangeAspect="1"/>
          </p:cNvPicPr>
          <p:nvPr/>
        </p:nvPicPr>
        <p:blipFill rotWithShape="1">
          <a:blip r:embed="rId4"/>
          <a:srcRect l="8282" t="15196" r="8545" b="13285"/>
          <a:stretch/>
        </p:blipFill>
        <p:spPr>
          <a:xfrm flipH="1">
            <a:off x="7015348" y="294359"/>
            <a:ext cx="10393647" cy="6323070"/>
          </a:xfrm>
          <a:prstGeom prst="rect">
            <a:avLst/>
          </a:prstGeom>
        </p:spPr>
      </p:pic>
      <p:sp>
        <p:nvSpPr>
          <p:cNvPr id="7" name="Title 1">
            <a:extLst>
              <a:ext uri="{FF2B5EF4-FFF2-40B4-BE49-F238E27FC236}">
                <a16:creationId xmlns:a16="http://schemas.microsoft.com/office/drawing/2014/main" id="{DB243BD2-ED57-F931-3B17-25500F540848}"/>
              </a:ext>
            </a:extLst>
          </p:cNvPr>
          <p:cNvSpPr>
            <a:spLocks noGrp="1"/>
          </p:cNvSpPr>
          <p:nvPr>
            <p:ph type="ctrTitle"/>
          </p:nvPr>
        </p:nvSpPr>
        <p:spPr>
          <a:xfrm>
            <a:off x="890048" y="1059578"/>
            <a:ext cx="5404474" cy="1926773"/>
          </a:xfrm>
        </p:spPr>
        <p:txBody>
          <a:bodyPr>
            <a:noAutofit/>
          </a:bodyPr>
          <a:lstStyle/>
          <a:p>
            <a:pPr algn="l"/>
            <a:r>
              <a:rPr lang="en-US" sz="5400" dirty="0">
                <a:latin typeface="Hintdake Sans" pitchFamily="2" charset="0"/>
              </a:rPr>
              <a:t>HIV &amp; HEPATITIS</a:t>
            </a:r>
            <a:br>
              <a:rPr lang="en-US" sz="5400" dirty="0">
                <a:latin typeface="Hintdake Sans" pitchFamily="2" charset="0"/>
              </a:rPr>
            </a:br>
            <a:r>
              <a:rPr lang="en-US" sz="7600" dirty="0">
                <a:latin typeface="Hintdake Sans" pitchFamily="2" charset="0"/>
              </a:rPr>
              <a:t>Awareness</a:t>
            </a:r>
            <a:endParaRPr lang="en-US" sz="5400" dirty="0">
              <a:latin typeface="Hintdake Sans" pitchFamily="2" charset="0"/>
            </a:endParaRPr>
          </a:p>
        </p:txBody>
      </p:sp>
      <p:sp>
        <p:nvSpPr>
          <p:cNvPr id="8" name="Title 1">
            <a:extLst>
              <a:ext uri="{FF2B5EF4-FFF2-40B4-BE49-F238E27FC236}">
                <a16:creationId xmlns:a16="http://schemas.microsoft.com/office/drawing/2014/main" id="{B2EC8A09-CBDB-0C85-E18E-BCD8336AF21C}"/>
              </a:ext>
            </a:extLst>
          </p:cNvPr>
          <p:cNvSpPr txBox="1">
            <a:spLocks/>
          </p:cNvSpPr>
          <p:nvPr/>
        </p:nvSpPr>
        <p:spPr>
          <a:xfrm>
            <a:off x="890048" y="4690657"/>
            <a:ext cx="6425151" cy="19267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Hintdake Blackletter" pitchFamily="2" charset="0"/>
              </a:rPr>
              <a:t>For Tattoo &amp; Piercing Artists</a:t>
            </a:r>
          </a:p>
          <a:p>
            <a:pPr algn="l"/>
            <a:endParaRPr lang="en-US" sz="3900" dirty="0">
              <a:latin typeface="Kumbh Sans Medium" pitchFamily="2" charset="0"/>
              <a:cs typeface="Kumbh Sans Medium" pitchFamily="2" charset="0"/>
            </a:endParaRPr>
          </a:p>
          <a:p>
            <a:pPr algn="l"/>
            <a:r>
              <a:rPr lang="en-US" sz="2400" dirty="0">
                <a:latin typeface="Kumbh Sans Medium" pitchFamily="2" charset="0"/>
                <a:cs typeface="Kumbh Sans Medium" pitchFamily="2" charset="0"/>
              </a:rPr>
              <a:t>Presented by [</a:t>
            </a:r>
            <a:r>
              <a:rPr lang="en-US" sz="2400" dirty="0">
                <a:highlight>
                  <a:srgbClr val="FFFF00"/>
                </a:highlight>
                <a:latin typeface="Kumbh Sans Medium" pitchFamily="2" charset="0"/>
                <a:cs typeface="Kumbh Sans Medium" pitchFamily="2" charset="0"/>
              </a:rPr>
              <a:t>names</a:t>
            </a:r>
            <a:r>
              <a:rPr lang="en-US" sz="2400" dirty="0">
                <a:latin typeface="Kumbh Sans Medium" pitchFamily="2" charset="0"/>
                <a:cs typeface="Kumbh Sans Medium" pitchFamily="2" charset="0"/>
              </a:rPr>
              <a:t>]</a:t>
            </a:r>
          </a:p>
          <a:p>
            <a:pPr algn="l"/>
            <a:endParaRPr lang="en-US" sz="2400" dirty="0">
              <a:latin typeface="Kumbh Sans Medium" pitchFamily="2" charset="0"/>
              <a:cs typeface="Kumbh Sans Medium" pitchFamily="2" charset="0"/>
            </a:endParaRPr>
          </a:p>
          <a:p>
            <a:pPr algn="l"/>
            <a:endParaRPr lang="en-US" sz="1600" dirty="0">
              <a:latin typeface="Kumbh Sans Medium" pitchFamily="2" charset="0"/>
              <a:cs typeface="Kumbh Sans Medium" pitchFamily="2" charset="0"/>
            </a:endParaRPr>
          </a:p>
          <a:p>
            <a:pPr algn="l"/>
            <a:endParaRPr lang="en-US" sz="1600" dirty="0">
              <a:latin typeface="Kumbh Sans Medium" pitchFamily="2" charset="0"/>
              <a:cs typeface="Kumbh Sans Medium" pitchFamily="2" charset="0"/>
            </a:endParaRPr>
          </a:p>
          <a:p>
            <a:pPr algn="l"/>
            <a:r>
              <a:rPr lang="en-US" sz="1600" dirty="0">
                <a:latin typeface="Kumbh Sans Medium" pitchFamily="2" charset="0"/>
                <a:cs typeface="Kumbh Sans Medium" pitchFamily="2" charset="0"/>
              </a:rPr>
              <a:t>Slides developed by @hivandhep.awareness </a:t>
            </a:r>
          </a:p>
          <a:p>
            <a:pPr algn="l"/>
            <a:r>
              <a:rPr lang="en-US" sz="1600" dirty="0">
                <a:latin typeface="Kumbh Sans Medium" pitchFamily="2" charset="0"/>
                <a:cs typeface="Kumbh Sans Medium" pitchFamily="2" charset="0"/>
              </a:rPr>
              <a:t>Website resources at nat.org.uk/</a:t>
            </a:r>
            <a:r>
              <a:rPr lang="en-US" sz="1600" dirty="0" err="1">
                <a:latin typeface="Kumbh Sans Medium" pitchFamily="2" charset="0"/>
                <a:cs typeface="Kumbh Sans Medium" pitchFamily="2" charset="0"/>
              </a:rPr>
              <a:t>bbv</a:t>
            </a:r>
            <a:r>
              <a:rPr lang="en-US" sz="1600" dirty="0">
                <a:latin typeface="Kumbh Sans Medium" pitchFamily="2" charset="0"/>
                <a:cs typeface="Kumbh Sans Medium" pitchFamily="2" charset="0"/>
              </a:rPr>
              <a:t>-tattooing-piercing</a:t>
            </a:r>
          </a:p>
          <a:p>
            <a:pPr algn="l"/>
            <a:endParaRPr lang="en-US" sz="1600" dirty="0">
              <a:latin typeface="Kumbh Sans Medium" pitchFamily="2" charset="0"/>
              <a:cs typeface="Kumbh Sans Medium" pitchFamily="2" charset="0"/>
            </a:endParaRPr>
          </a:p>
          <a:p>
            <a:pPr algn="l"/>
            <a:r>
              <a:rPr lang="en-US" sz="1600" dirty="0">
                <a:latin typeface="Kumbh Sans Medium" pitchFamily="2" charset="0"/>
                <a:cs typeface="Kumbh Sans Medium" pitchFamily="2" charset="0"/>
              </a:rPr>
              <a:t>Artwork by @lauraemilytattoo</a:t>
            </a:r>
          </a:p>
          <a:p>
            <a:pPr algn="l"/>
            <a:endParaRPr lang="en-US" sz="3900" dirty="0">
              <a:latin typeface="Hintdake Sans" pitchFamily="2" charset="0"/>
            </a:endParaRPr>
          </a:p>
        </p:txBody>
      </p:sp>
      <p:pic>
        <p:nvPicPr>
          <p:cNvPr id="2" name="Picture 1" descr="A qr code with a few squares&#10;&#10;AI-generated content may be incorrect.">
            <a:extLst>
              <a:ext uri="{FF2B5EF4-FFF2-40B4-BE49-F238E27FC236}">
                <a16:creationId xmlns:a16="http://schemas.microsoft.com/office/drawing/2014/main" id="{9A641044-E2D5-48FE-2AAA-8BCA3CF3787E}"/>
              </a:ext>
            </a:extLst>
          </p:cNvPr>
          <p:cNvPicPr>
            <a:picLocks noChangeAspect="1"/>
          </p:cNvPicPr>
          <p:nvPr/>
        </p:nvPicPr>
        <p:blipFill>
          <a:blip r:embed="rId5"/>
          <a:stretch>
            <a:fillRect/>
          </a:stretch>
        </p:blipFill>
        <p:spPr>
          <a:xfrm>
            <a:off x="6411521" y="5041794"/>
            <a:ext cx="603827" cy="612249"/>
          </a:xfrm>
          <a:prstGeom prst="rect">
            <a:avLst/>
          </a:prstGeom>
        </p:spPr>
      </p:pic>
    </p:spTree>
    <p:extLst>
      <p:ext uri="{BB962C8B-B14F-4D97-AF65-F5344CB8AC3E}">
        <p14:creationId xmlns:p14="http://schemas.microsoft.com/office/powerpoint/2010/main" val="2975660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9BE6-F78B-228B-7E3D-3F252BA189A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0310B1F-0ECA-C6AF-0292-CD61FF3EE781}"/>
              </a:ext>
            </a:extLst>
          </p:cNvPr>
          <p:cNvSpPr>
            <a:spLocks noGrp="1"/>
          </p:cNvSpPr>
          <p:nvPr>
            <p:ph idx="1"/>
          </p:nvPr>
        </p:nvSpPr>
        <p:spPr/>
        <p:txBody>
          <a:bodyPr/>
          <a:lstStyle/>
          <a:p>
            <a:endParaRPr lang="en-GB"/>
          </a:p>
        </p:txBody>
      </p:sp>
      <p:sp>
        <p:nvSpPr>
          <p:cNvPr id="4" name="Text Placeholder 3">
            <a:extLst>
              <a:ext uri="{FF2B5EF4-FFF2-40B4-BE49-F238E27FC236}">
                <a16:creationId xmlns:a16="http://schemas.microsoft.com/office/drawing/2014/main" id="{CC990B9B-472F-4D8E-AE8E-50C89CFEB9DE}"/>
              </a:ext>
            </a:extLst>
          </p:cNvPr>
          <p:cNvSpPr>
            <a:spLocks noGrp="1"/>
          </p:cNvSpPr>
          <p:nvPr>
            <p:ph type="body" sz="half" idx="2"/>
          </p:nvPr>
        </p:nvSpPr>
        <p:spPr/>
        <p:txBody>
          <a:bodyPr/>
          <a:lstStyle/>
          <a:p>
            <a:endParaRPr lang="en-GB"/>
          </a:p>
        </p:txBody>
      </p:sp>
      <p:pic>
        <p:nvPicPr>
          <p:cNvPr id="6" name="Picture 5">
            <a:extLst>
              <a:ext uri="{FF2B5EF4-FFF2-40B4-BE49-F238E27FC236}">
                <a16:creationId xmlns:a16="http://schemas.microsoft.com/office/drawing/2014/main" id="{9117715B-ED2B-5969-D246-6053567364B0}"/>
              </a:ext>
            </a:extLst>
          </p:cNvPr>
          <p:cNvPicPr>
            <a:picLocks noChangeAspect="1"/>
          </p:cNvPicPr>
          <p:nvPr/>
        </p:nvPicPr>
        <p:blipFill>
          <a:blip r:embed="rId3"/>
          <a:stretch>
            <a:fillRect/>
          </a:stretch>
        </p:blipFill>
        <p:spPr>
          <a:xfrm>
            <a:off x="4233862" y="100012"/>
            <a:ext cx="3724275" cy="6657975"/>
          </a:xfrm>
          <a:prstGeom prst="rect">
            <a:avLst/>
          </a:prstGeom>
        </p:spPr>
      </p:pic>
    </p:spTree>
    <p:extLst>
      <p:ext uri="{BB962C8B-B14F-4D97-AF65-F5344CB8AC3E}">
        <p14:creationId xmlns:p14="http://schemas.microsoft.com/office/powerpoint/2010/main" val="2279302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90485-24A6-DC56-56F1-5195892356C5}"/>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896256B8-73A3-4C16-239F-804E442AE58E}"/>
              </a:ext>
            </a:extLst>
          </p:cNvPr>
          <p:cNvSpPr/>
          <p:nvPr/>
        </p:nvSpPr>
        <p:spPr>
          <a:xfrm>
            <a:off x="304800" y="274320"/>
            <a:ext cx="11582400" cy="6309360"/>
          </a:xfrm>
          <a:prstGeom prst="roundRect">
            <a:avLst>
              <a:gd name="adj" fmla="val 3334"/>
            </a:avLst>
          </a:prstGeom>
          <a:noFill/>
          <a:ln w="38100">
            <a:solidFill>
              <a:srgbClr val="E5C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6ACB4BC-2264-4234-1840-A8A19E5BC24D}"/>
              </a:ext>
            </a:extLst>
          </p:cNvPr>
          <p:cNvSpPr txBox="1">
            <a:spLocks/>
          </p:cNvSpPr>
          <p:nvPr/>
        </p:nvSpPr>
        <p:spPr>
          <a:xfrm>
            <a:off x="7590552" y="1845641"/>
            <a:ext cx="4601449" cy="5551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400" dirty="0">
              <a:latin typeface="Hintdake Sans" pitchFamily="2" charset="77"/>
            </a:endParaRPr>
          </a:p>
        </p:txBody>
      </p:sp>
      <p:sp>
        <p:nvSpPr>
          <p:cNvPr id="12" name="Title 1">
            <a:extLst>
              <a:ext uri="{FF2B5EF4-FFF2-40B4-BE49-F238E27FC236}">
                <a16:creationId xmlns:a16="http://schemas.microsoft.com/office/drawing/2014/main" id="{AF7AF414-AF30-EF7C-CDBF-2083D8BD9037}"/>
              </a:ext>
            </a:extLst>
          </p:cNvPr>
          <p:cNvSpPr txBox="1">
            <a:spLocks/>
          </p:cNvSpPr>
          <p:nvPr/>
        </p:nvSpPr>
        <p:spPr>
          <a:xfrm>
            <a:off x="7573548" y="2478933"/>
            <a:ext cx="3552066" cy="19001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2400" dirty="0">
                <a:solidFill>
                  <a:srgbClr val="000000"/>
                </a:solidFill>
                <a:latin typeface="Kumbh Sans Medium" pitchFamily="2" charset="77"/>
              </a:rPr>
              <a:t>What is the risk of infection following a puncture injury where the source is </a:t>
            </a:r>
            <a:r>
              <a:rPr lang="en-GB" sz="2400" b="1" dirty="0">
                <a:solidFill>
                  <a:srgbClr val="000000"/>
                </a:solidFill>
                <a:latin typeface="Kumbh Sans Medium" pitchFamily="2" charset="77"/>
              </a:rPr>
              <a:t>known</a:t>
            </a:r>
            <a:r>
              <a:rPr lang="en-GB" sz="2400" dirty="0">
                <a:solidFill>
                  <a:srgbClr val="000000"/>
                </a:solidFill>
                <a:latin typeface="Kumbh Sans Medium" pitchFamily="2" charset="77"/>
              </a:rPr>
              <a:t> to have an </a:t>
            </a:r>
            <a:r>
              <a:rPr lang="en-GB" sz="2400" b="1" dirty="0">
                <a:solidFill>
                  <a:srgbClr val="000000"/>
                </a:solidFill>
                <a:latin typeface="Kumbh Sans Medium" pitchFamily="2" charset="77"/>
              </a:rPr>
              <a:t>acute (actively infectious)</a:t>
            </a:r>
            <a:r>
              <a:rPr lang="en-GB" sz="2400" dirty="0">
                <a:solidFill>
                  <a:srgbClr val="000000"/>
                </a:solidFill>
                <a:latin typeface="Kumbh Sans Medium" pitchFamily="2" charset="77"/>
              </a:rPr>
              <a:t> BBV?</a:t>
            </a:r>
            <a:endParaRPr lang="en-US" sz="2400" dirty="0">
              <a:latin typeface="Kumbh Sans Medium" pitchFamily="2" charset="77"/>
            </a:endParaRPr>
          </a:p>
        </p:txBody>
      </p:sp>
      <p:graphicFrame>
        <p:nvGraphicFramePr>
          <p:cNvPr id="2" name="Content Placeholder 5">
            <a:extLst>
              <a:ext uri="{FF2B5EF4-FFF2-40B4-BE49-F238E27FC236}">
                <a16:creationId xmlns:a16="http://schemas.microsoft.com/office/drawing/2014/main" id="{0195EBC9-7ED6-1600-210F-96A63DAC7C04}"/>
              </a:ext>
            </a:extLst>
          </p:cNvPr>
          <p:cNvGraphicFramePr>
            <a:graphicFrameLocks noGrp="1"/>
          </p:cNvGraphicFramePr>
          <p:nvPr>
            <p:ph idx="1"/>
            <p:extLst>
              <p:ext uri="{D42A27DB-BD31-4B8C-83A1-F6EECF244321}">
                <p14:modId xmlns:p14="http://schemas.microsoft.com/office/powerpoint/2010/main" val="890167708"/>
              </p:ext>
            </p:extLst>
          </p:nvPr>
        </p:nvGraphicFramePr>
        <p:xfrm>
          <a:off x="804672" y="798444"/>
          <a:ext cx="6007290" cy="549262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7B3B337B-AEB7-9FFC-330F-A3114963FAB6}"/>
              </a:ext>
            </a:extLst>
          </p:cNvPr>
          <p:cNvSpPr txBox="1"/>
          <p:nvPr/>
        </p:nvSpPr>
        <p:spPr>
          <a:xfrm>
            <a:off x="7590552" y="5165229"/>
            <a:ext cx="4189072" cy="1692771"/>
          </a:xfrm>
          <a:prstGeom prst="rect">
            <a:avLst/>
          </a:prstGeom>
          <a:noFill/>
        </p:spPr>
        <p:txBody>
          <a:bodyPr wrap="square" rtlCol="0">
            <a:spAutoFit/>
          </a:bodyPr>
          <a:lstStyle/>
          <a:p>
            <a:pPr defTabSz="914400">
              <a:lnSpc>
                <a:spcPct val="120000"/>
              </a:lnSpc>
              <a:spcBef>
                <a:spcPts val="0"/>
              </a:spcBef>
              <a:spcAft>
                <a:spcPts val="600"/>
              </a:spcAft>
              <a:buClr>
                <a:schemeClr val="accent1"/>
              </a:buClr>
              <a:buSzPct val="110000"/>
            </a:pPr>
            <a:r>
              <a:rPr lang="en-US" sz="1350" i="1" dirty="0">
                <a:latin typeface="Kumbh Sans Medium" pitchFamily="2" charset="0"/>
                <a:cs typeface="Kumbh Sans Medium" pitchFamily="2" charset="0"/>
              </a:rPr>
              <a:t>Source for next 3 slides: Guidance on management of potential exposure to blood-borne viruses in emergency workers: For occupational health service providers and frontline staff </a:t>
            </a:r>
            <a:r>
              <a:rPr lang="en-US" sz="1350" i="1" u="sng" dirty="0">
                <a:latin typeface="Kumbh Sans Medium" pitchFamily="2" charset="0"/>
                <a:cs typeface="Kumbh Sans Medium" pitchFamily="2" charset="0"/>
                <a:hlinkClick r:id="rId4"/>
              </a:rPr>
              <a:t>Public Health England</a:t>
            </a:r>
            <a:r>
              <a:rPr lang="en-US" sz="1350" i="1" dirty="0">
                <a:latin typeface="Kumbh Sans Medium" pitchFamily="2" charset="0"/>
                <a:cs typeface="Kumbh Sans Medium" pitchFamily="2" charset="0"/>
              </a:rPr>
              <a:t>, 2019: p9-11</a:t>
            </a:r>
          </a:p>
          <a:p>
            <a:endParaRPr lang="en-GB" dirty="0"/>
          </a:p>
        </p:txBody>
      </p:sp>
    </p:spTree>
    <p:extLst>
      <p:ext uri="{BB962C8B-B14F-4D97-AF65-F5344CB8AC3E}">
        <p14:creationId xmlns:p14="http://schemas.microsoft.com/office/powerpoint/2010/main" val="8058972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2F454-4EAA-9AAE-C1A1-9499994251A6}"/>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FF189AA0-FDEB-9667-26EB-C807D716ABC4}"/>
              </a:ext>
            </a:extLst>
          </p:cNvPr>
          <p:cNvSpPr/>
          <p:nvPr/>
        </p:nvSpPr>
        <p:spPr>
          <a:xfrm>
            <a:off x="304800" y="274320"/>
            <a:ext cx="11582400" cy="6309360"/>
          </a:xfrm>
          <a:prstGeom prst="roundRect">
            <a:avLst>
              <a:gd name="adj" fmla="val 3334"/>
            </a:avLst>
          </a:prstGeom>
          <a:noFill/>
          <a:ln w="38100">
            <a:solidFill>
              <a:srgbClr val="E5C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2DED126-EFB3-6F28-CBA9-1D51CB9BEB24}"/>
              </a:ext>
            </a:extLst>
          </p:cNvPr>
          <p:cNvSpPr txBox="1">
            <a:spLocks/>
          </p:cNvSpPr>
          <p:nvPr/>
        </p:nvSpPr>
        <p:spPr>
          <a:xfrm>
            <a:off x="7590552" y="1845641"/>
            <a:ext cx="4601449" cy="5551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400" dirty="0">
              <a:latin typeface="Hintdake Sans" pitchFamily="2" charset="77"/>
            </a:endParaRPr>
          </a:p>
        </p:txBody>
      </p:sp>
      <p:sp>
        <p:nvSpPr>
          <p:cNvPr id="12" name="Title 1">
            <a:extLst>
              <a:ext uri="{FF2B5EF4-FFF2-40B4-BE49-F238E27FC236}">
                <a16:creationId xmlns:a16="http://schemas.microsoft.com/office/drawing/2014/main" id="{1D740553-2DAC-4186-CD37-374D412ABB9F}"/>
              </a:ext>
            </a:extLst>
          </p:cNvPr>
          <p:cNvSpPr txBox="1">
            <a:spLocks/>
          </p:cNvSpPr>
          <p:nvPr/>
        </p:nvSpPr>
        <p:spPr>
          <a:xfrm>
            <a:off x="7590552" y="2123227"/>
            <a:ext cx="3552066" cy="19001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2400" dirty="0">
                <a:solidFill>
                  <a:srgbClr val="000000"/>
                </a:solidFill>
                <a:latin typeface="Kumbh Sans Medium" pitchFamily="2" charset="77"/>
              </a:rPr>
              <a:t>How many people in England are living with these BBVs?</a:t>
            </a:r>
            <a:endParaRPr lang="en-US" sz="2400" dirty="0">
              <a:latin typeface="Kumbh Sans Medium" pitchFamily="2" charset="77"/>
            </a:endParaRPr>
          </a:p>
        </p:txBody>
      </p:sp>
      <p:graphicFrame>
        <p:nvGraphicFramePr>
          <p:cNvPr id="3" name="Content Placeholder 5">
            <a:extLst>
              <a:ext uri="{FF2B5EF4-FFF2-40B4-BE49-F238E27FC236}">
                <a16:creationId xmlns:a16="http://schemas.microsoft.com/office/drawing/2014/main" id="{C471BACB-6D8B-4EE4-C596-59025495FEB9}"/>
              </a:ext>
            </a:extLst>
          </p:cNvPr>
          <p:cNvGraphicFramePr>
            <a:graphicFrameLocks noGrp="1"/>
          </p:cNvGraphicFramePr>
          <p:nvPr>
            <p:ph idx="1"/>
            <p:extLst>
              <p:ext uri="{D42A27DB-BD31-4B8C-83A1-F6EECF244321}">
                <p14:modId xmlns:p14="http://schemas.microsoft.com/office/powerpoint/2010/main" val="4121743965"/>
              </p:ext>
            </p:extLst>
          </p:nvPr>
        </p:nvGraphicFramePr>
        <p:xfrm>
          <a:off x="287337" y="631767"/>
          <a:ext cx="7239530" cy="56515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18973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D8FC6-43F1-D4B6-B3EB-C40233959699}"/>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6A9176DD-2CB8-9DB6-33CF-4AFF5BC3CC44}"/>
              </a:ext>
            </a:extLst>
          </p:cNvPr>
          <p:cNvSpPr/>
          <p:nvPr/>
        </p:nvSpPr>
        <p:spPr>
          <a:xfrm>
            <a:off x="304800" y="274320"/>
            <a:ext cx="11582400" cy="6309360"/>
          </a:xfrm>
          <a:prstGeom prst="roundRect">
            <a:avLst>
              <a:gd name="adj" fmla="val 3334"/>
            </a:avLst>
          </a:prstGeom>
          <a:noFill/>
          <a:ln w="38100">
            <a:solidFill>
              <a:srgbClr val="E5C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71B2776-0527-F228-8CD4-B40F55B4BC7F}"/>
              </a:ext>
            </a:extLst>
          </p:cNvPr>
          <p:cNvSpPr txBox="1">
            <a:spLocks/>
          </p:cNvSpPr>
          <p:nvPr/>
        </p:nvSpPr>
        <p:spPr>
          <a:xfrm>
            <a:off x="667314" y="2174454"/>
            <a:ext cx="4402227" cy="5551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400" dirty="0">
                <a:latin typeface="Hintdake Sans" pitchFamily="2" charset="77"/>
              </a:rPr>
              <a:t>Where BBV history is either </a:t>
            </a:r>
            <a:r>
              <a:rPr lang="en-US" sz="3400" u="sng" dirty="0">
                <a:latin typeface="Hintdake Sans" pitchFamily="2" charset="77"/>
              </a:rPr>
              <a:t>known</a:t>
            </a:r>
            <a:r>
              <a:rPr lang="en-US" sz="3400" dirty="0">
                <a:latin typeface="Hintdake Sans" pitchFamily="2" charset="77"/>
              </a:rPr>
              <a:t> to be acute or </a:t>
            </a:r>
            <a:r>
              <a:rPr lang="en-US" sz="3400" u="sng" dirty="0">
                <a:latin typeface="Hintdake Sans" pitchFamily="2" charset="77"/>
              </a:rPr>
              <a:t>unknown</a:t>
            </a:r>
          </a:p>
        </p:txBody>
      </p:sp>
      <p:sp>
        <p:nvSpPr>
          <p:cNvPr id="12" name="Title 1">
            <a:extLst>
              <a:ext uri="{FF2B5EF4-FFF2-40B4-BE49-F238E27FC236}">
                <a16:creationId xmlns:a16="http://schemas.microsoft.com/office/drawing/2014/main" id="{D76D2C4C-429D-792D-B1C0-136155636686}"/>
              </a:ext>
            </a:extLst>
          </p:cNvPr>
          <p:cNvSpPr txBox="1">
            <a:spLocks/>
          </p:cNvSpPr>
          <p:nvPr/>
        </p:nvSpPr>
        <p:spPr>
          <a:xfrm>
            <a:off x="667314" y="3429000"/>
            <a:ext cx="3552066" cy="19001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2400" dirty="0">
                <a:solidFill>
                  <a:srgbClr val="000000"/>
                </a:solidFill>
                <a:latin typeface="Kumbh Sans Medium" pitchFamily="2" charset="77"/>
              </a:rPr>
              <a:t>What is the comparative risk of infection following a puncture injury where BBV history is known to be acute or unknown?</a:t>
            </a:r>
            <a:endParaRPr lang="en-US" sz="2400" dirty="0">
              <a:latin typeface="Kumbh Sans Medium" pitchFamily="2" charset="77"/>
            </a:endParaRPr>
          </a:p>
        </p:txBody>
      </p:sp>
      <p:graphicFrame>
        <p:nvGraphicFramePr>
          <p:cNvPr id="2" name="Content Placeholder 5">
            <a:extLst>
              <a:ext uri="{FF2B5EF4-FFF2-40B4-BE49-F238E27FC236}">
                <a16:creationId xmlns:a16="http://schemas.microsoft.com/office/drawing/2014/main" id="{F2823B02-CB4E-3B30-FB18-CDB24CA51729}"/>
              </a:ext>
            </a:extLst>
          </p:cNvPr>
          <p:cNvGraphicFramePr>
            <a:graphicFrameLocks noGrp="1"/>
          </p:cNvGraphicFramePr>
          <p:nvPr>
            <p:ph idx="1"/>
            <p:extLst>
              <p:ext uri="{D42A27DB-BD31-4B8C-83A1-F6EECF244321}">
                <p14:modId xmlns:p14="http://schemas.microsoft.com/office/powerpoint/2010/main" val="842745259"/>
              </p:ext>
            </p:extLst>
          </p:nvPr>
        </p:nvGraphicFramePr>
        <p:xfrm>
          <a:off x="5268763" y="960214"/>
          <a:ext cx="6313636" cy="56234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965400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1BA24-96C1-4BEE-6B91-D099501331FA}"/>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FBDB02CE-3CDE-13F0-4B24-41C3B0EA8771}"/>
              </a:ext>
            </a:extLst>
          </p:cNvPr>
          <p:cNvSpPr/>
          <p:nvPr/>
        </p:nvSpPr>
        <p:spPr>
          <a:xfrm>
            <a:off x="304800" y="274320"/>
            <a:ext cx="11582400" cy="6309360"/>
          </a:xfrm>
          <a:prstGeom prst="roundRect">
            <a:avLst>
              <a:gd name="adj" fmla="val 3334"/>
            </a:avLst>
          </a:prstGeom>
          <a:noFill/>
          <a:ln w="38100">
            <a:solidFill>
              <a:srgbClr val="E5C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EC6DACFE-B991-CD62-BA66-169CAD581198}"/>
              </a:ext>
            </a:extLst>
          </p:cNvPr>
          <p:cNvSpPr/>
          <p:nvPr/>
        </p:nvSpPr>
        <p:spPr>
          <a:xfrm>
            <a:off x="7231963" y="3311433"/>
            <a:ext cx="5928226" cy="2151982"/>
          </a:xfrm>
          <a:prstGeom prst="roundRect">
            <a:avLst>
              <a:gd name="adj" fmla="val 8339"/>
            </a:avLst>
          </a:prstGeom>
          <a:solidFill>
            <a:srgbClr val="93B4B4"/>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4160C0EA-AD5D-21F2-ADF4-836F2DBCBA60}"/>
              </a:ext>
            </a:extLst>
          </p:cNvPr>
          <p:cNvSpPr txBox="1">
            <a:spLocks/>
          </p:cNvSpPr>
          <p:nvPr/>
        </p:nvSpPr>
        <p:spPr>
          <a:xfrm>
            <a:off x="7189451" y="1076119"/>
            <a:ext cx="4415246" cy="195790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latin typeface="Hintdake Sans" pitchFamily="2" charset="77"/>
              </a:rPr>
              <a:t>Managing a needlestick injury</a:t>
            </a:r>
          </a:p>
        </p:txBody>
      </p:sp>
      <p:sp>
        <p:nvSpPr>
          <p:cNvPr id="13" name="Title 1">
            <a:extLst>
              <a:ext uri="{FF2B5EF4-FFF2-40B4-BE49-F238E27FC236}">
                <a16:creationId xmlns:a16="http://schemas.microsoft.com/office/drawing/2014/main" id="{E88677D9-7ED9-DFAA-29A1-9935852EE2AB}"/>
              </a:ext>
            </a:extLst>
          </p:cNvPr>
          <p:cNvSpPr txBox="1">
            <a:spLocks/>
          </p:cNvSpPr>
          <p:nvPr/>
        </p:nvSpPr>
        <p:spPr>
          <a:xfrm>
            <a:off x="7740354" y="3835821"/>
            <a:ext cx="3707220" cy="8826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en-GB" sz="2400" dirty="0">
                <a:latin typeface="Kumbh Sans Medium" pitchFamily="2" charset="77"/>
              </a:rPr>
              <a:t>Call for medical advice (such as 111 in the UK)</a:t>
            </a:r>
          </a:p>
        </p:txBody>
      </p:sp>
      <p:sp>
        <p:nvSpPr>
          <p:cNvPr id="2" name="Title 1">
            <a:extLst>
              <a:ext uri="{FF2B5EF4-FFF2-40B4-BE49-F238E27FC236}">
                <a16:creationId xmlns:a16="http://schemas.microsoft.com/office/drawing/2014/main" id="{DE029092-116C-3551-43EA-3CEC1FCE24D1}"/>
              </a:ext>
            </a:extLst>
          </p:cNvPr>
          <p:cNvSpPr txBox="1">
            <a:spLocks noGrp="1" noRot="1" noMove="1" noResize="1" noEditPoints="1" noAdjustHandles="1" noChangeArrowheads="1" noChangeShapeType="1"/>
          </p:cNvSpPr>
          <p:nvPr/>
        </p:nvSpPr>
        <p:spPr>
          <a:xfrm>
            <a:off x="992527" y="1277015"/>
            <a:ext cx="5551709" cy="43039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lnSpc>
                <a:spcPct val="150000"/>
              </a:lnSpc>
              <a:buFont typeface="Arial" panose="020B0604020202020204" pitchFamily="34" charset="0"/>
              <a:buChar char="•"/>
            </a:pPr>
            <a:endParaRPr lang="en-GB" sz="2400" dirty="0">
              <a:latin typeface="Kumbh Sans Medium" pitchFamily="2" charset="77"/>
            </a:endParaRPr>
          </a:p>
          <a:p>
            <a:pPr marL="342900" indent="-342900" algn="l">
              <a:lnSpc>
                <a:spcPct val="150000"/>
              </a:lnSpc>
              <a:buFont typeface="Arial" panose="020B0604020202020204" pitchFamily="34" charset="0"/>
              <a:buChar char="•"/>
            </a:pPr>
            <a:endParaRPr lang="en-GB" sz="2400" dirty="0">
              <a:latin typeface="Kumbh Sans Medium" pitchFamily="2" charset="77"/>
            </a:endParaRPr>
          </a:p>
          <a:p>
            <a:pPr marL="342900" indent="-342900" algn="l">
              <a:lnSpc>
                <a:spcPct val="150000"/>
              </a:lnSpc>
              <a:buFont typeface="Arial" panose="020B0604020202020204" pitchFamily="34" charset="0"/>
              <a:buChar char="•"/>
            </a:pPr>
            <a:endParaRPr lang="en-GB" sz="2400" dirty="0">
              <a:latin typeface="Kumbh Sans Medium" pitchFamily="2" charset="77"/>
            </a:endParaRPr>
          </a:p>
          <a:p>
            <a:pPr marL="342900" indent="-342900" algn="l">
              <a:lnSpc>
                <a:spcPct val="150000"/>
              </a:lnSpc>
              <a:buFont typeface="Arial" panose="020B0604020202020204" pitchFamily="34" charset="0"/>
              <a:buChar char="•"/>
            </a:pPr>
            <a:endParaRPr lang="en-GB" sz="2400" dirty="0">
              <a:latin typeface="Kumbh Sans Medium" pitchFamily="2" charset="77"/>
            </a:endParaRPr>
          </a:p>
          <a:p>
            <a:pPr marL="342900" indent="-342900" algn="l">
              <a:lnSpc>
                <a:spcPct val="150000"/>
              </a:lnSpc>
              <a:buFont typeface="Arial" panose="020B0604020202020204" pitchFamily="34" charset="0"/>
              <a:buChar char="•"/>
            </a:pPr>
            <a:r>
              <a:rPr lang="en-GB" sz="2400" dirty="0">
                <a:latin typeface="Kumbh Sans Medium" pitchFamily="2" charset="77"/>
              </a:rPr>
              <a:t>Hep B vaccine or top up may be recommended</a:t>
            </a:r>
          </a:p>
          <a:p>
            <a:pPr marL="342900" indent="-342900" algn="l">
              <a:lnSpc>
                <a:spcPct val="150000"/>
              </a:lnSpc>
              <a:buFont typeface="Arial" panose="020B0604020202020204" pitchFamily="34" charset="0"/>
              <a:buChar char="•"/>
            </a:pPr>
            <a:r>
              <a:rPr lang="en-GB" sz="2400" dirty="0">
                <a:latin typeface="Kumbh Sans Medium" pitchFamily="2" charset="77"/>
              </a:rPr>
              <a:t>Test at 3 and 6 months if desired – given very low risk</a:t>
            </a:r>
          </a:p>
          <a:p>
            <a:pPr marL="342900" indent="-342900" algn="l">
              <a:lnSpc>
                <a:spcPct val="150000"/>
              </a:lnSpc>
              <a:buFont typeface="Arial" panose="020B0604020202020204" pitchFamily="34" charset="0"/>
              <a:buChar char="•"/>
            </a:pPr>
            <a:r>
              <a:rPr lang="en-GB" sz="2400" dirty="0">
                <a:latin typeface="Kumbh Sans Medium" pitchFamily="2" charset="77"/>
              </a:rPr>
              <a:t>If source is known to have acute BBV, clinic will assess and manage accordingly</a:t>
            </a:r>
          </a:p>
          <a:p>
            <a:pPr algn="l">
              <a:lnSpc>
                <a:spcPct val="150000"/>
              </a:lnSpc>
            </a:pPr>
            <a:endParaRPr lang="en-GB" sz="2400" dirty="0">
              <a:latin typeface="Kumbh Sans Medium" pitchFamily="2" charset="77"/>
            </a:endParaRPr>
          </a:p>
        </p:txBody>
      </p:sp>
      <p:sp>
        <p:nvSpPr>
          <p:cNvPr id="5" name="Star: 8 Points 4">
            <a:extLst>
              <a:ext uri="{FF2B5EF4-FFF2-40B4-BE49-F238E27FC236}">
                <a16:creationId xmlns:a16="http://schemas.microsoft.com/office/drawing/2014/main" id="{0A05FE6D-C8A7-0EFC-3317-0C4ABAC5DBAB}"/>
              </a:ext>
            </a:extLst>
          </p:cNvPr>
          <p:cNvSpPr/>
          <p:nvPr/>
        </p:nvSpPr>
        <p:spPr>
          <a:xfrm>
            <a:off x="5429320" y="4159045"/>
            <a:ext cx="2669458" cy="2698955"/>
          </a:xfrm>
          <a:prstGeom prst="star8">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Kumbh Sans Medium" pitchFamily="2" charset="0"/>
                <a:cs typeface="Kumbh Sans Medium" pitchFamily="2" charset="0"/>
              </a:rPr>
              <a:t>The website has posters for artists about needlestick procedures.</a:t>
            </a:r>
          </a:p>
        </p:txBody>
      </p:sp>
    </p:spTree>
    <p:extLst>
      <p:ext uri="{BB962C8B-B14F-4D97-AF65-F5344CB8AC3E}">
        <p14:creationId xmlns:p14="http://schemas.microsoft.com/office/powerpoint/2010/main" val="8082196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6BE7-7778-5CA8-3A1B-371130CCB21E}"/>
              </a:ext>
            </a:extLst>
          </p:cNvPr>
          <p:cNvSpPr>
            <a:spLocks noGrp="1"/>
          </p:cNvSpPr>
          <p:nvPr>
            <p:ph type="title"/>
          </p:nvPr>
        </p:nvSpPr>
        <p:spPr>
          <a:xfrm>
            <a:off x="8000846" y="508599"/>
            <a:ext cx="3498979" cy="2456442"/>
          </a:xfrm>
        </p:spPr>
        <p:txBody>
          <a:bodyPr>
            <a:noAutofit/>
          </a:bodyPr>
          <a:lstStyle/>
          <a:p>
            <a:r>
              <a:rPr lang="en-GB" sz="2400" dirty="0">
                <a:solidFill>
                  <a:schemeClr val="tx1"/>
                </a:solidFill>
                <a:latin typeface="Hintdake Sans" pitchFamily="2" charset="0"/>
              </a:rPr>
              <a:t>UK Clinical guidance for Hep B management after a needlestick incident</a:t>
            </a:r>
          </a:p>
        </p:txBody>
      </p:sp>
      <p:pic>
        <p:nvPicPr>
          <p:cNvPr id="9" name="Content Placeholder 8">
            <a:extLst>
              <a:ext uri="{FF2B5EF4-FFF2-40B4-BE49-F238E27FC236}">
                <a16:creationId xmlns:a16="http://schemas.microsoft.com/office/drawing/2014/main" id="{754DF7B1-D2E0-F332-28A3-F71C76094337}"/>
              </a:ext>
            </a:extLst>
          </p:cNvPr>
          <p:cNvPicPr>
            <a:picLocks noGrp="1" noChangeAspect="1"/>
          </p:cNvPicPr>
          <p:nvPr>
            <p:ph idx="1"/>
          </p:nvPr>
        </p:nvPicPr>
        <p:blipFill>
          <a:blip r:embed="rId3"/>
          <a:stretch>
            <a:fillRect/>
          </a:stretch>
        </p:blipFill>
        <p:spPr>
          <a:xfrm>
            <a:off x="8993097" y="2965041"/>
            <a:ext cx="1514475" cy="1485900"/>
          </a:xfrm>
        </p:spPr>
      </p:pic>
      <p:pic>
        <p:nvPicPr>
          <p:cNvPr id="5" name="Picture 4">
            <a:extLst>
              <a:ext uri="{FF2B5EF4-FFF2-40B4-BE49-F238E27FC236}">
                <a16:creationId xmlns:a16="http://schemas.microsoft.com/office/drawing/2014/main" id="{B0028F2F-6919-FA60-803B-B33ABF986191}"/>
              </a:ext>
            </a:extLst>
          </p:cNvPr>
          <p:cNvPicPr>
            <a:picLocks noChangeAspect="1"/>
          </p:cNvPicPr>
          <p:nvPr/>
        </p:nvPicPr>
        <p:blipFill>
          <a:blip r:embed="rId4"/>
          <a:stretch>
            <a:fillRect/>
          </a:stretch>
        </p:blipFill>
        <p:spPr>
          <a:xfrm>
            <a:off x="1417921" y="123825"/>
            <a:ext cx="6315075" cy="6734175"/>
          </a:xfrm>
          <a:prstGeom prst="rect">
            <a:avLst/>
          </a:prstGeom>
        </p:spPr>
      </p:pic>
      <p:sp>
        <p:nvSpPr>
          <p:cNvPr id="4" name="Oval 3">
            <a:extLst>
              <a:ext uri="{FF2B5EF4-FFF2-40B4-BE49-F238E27FC236}">
                <a16:creationId xmlns:a16="http://schemas.microsoft.com/office/drawing/2014/main" id="{2F361831-000C-0642-1EFB-A5AF6690BF4F}"/>
              </a:ext>
            </a:extLst>
          </p:cNvPr>
          <p:cNvSpPr/>
          <p:nvPr/>
        </p:nvSpPr>
        <p:spPr>
          <a:xfrm>
            <a:off x="3597905" y="1005144"/>
            <a:ext cx="977553" cy="46346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7BAD477-DC3E-5167-37D2-3CE360E87C2F}"/>
              </a:ext>
            </a:extLst>
          </p:cNvPr>
          <p:cNvSpPr txBox="1"/>
          <p:nvPr/>
        </p:nvSpPr>
        <p:spPr>
          <a:xfrm>
            <a:off x="8067149" y="5006705"/>
            <a:ext cx="3366369" cy="1477328"/>
          </a:xfrm>
          <a:prstGeom prst="rect">
            <a:avLst/>
          </a:prstGeom>
          <a:noFill/>
        </p:spPr>
        <p:txBody>
          <a:bodyPr wrap="square">
            <a:spAutoFit/>
          </a:bodyPr>
          <a:lstStyle/>
          <a:p>
            <a:r>
              <a:rPr lang="en-GB" u="sng" dirty="0">
                <a:latin typeface="Kumbh Sans Medium" pitchFamily="2" charset="0"/>
                <a:cs typeface="Kumbh Sans Medium" pitchFamily="2" charset="0"/>
              </a:rPr>
              <a:t>https://assets.publishing.service.gov.uk/media/67cf3f5f75d299c71177bd34/Hepatitis-B-green_book-chapter-18-06-03-2025.pdf </a:t>
            </a:r>
          </a:p>
        </p:txBody>
      </p:sp>
    </p:spTree>
    <p:extLst>
      <p:ext uri="{BB962C8B-B14F-4D97-AF65-F5344CB8AC3E}">
        <p14:creationId xmlns:p14="http://schemas.microsoft.com/office/powerpoint/2010/main" val="4156742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E11F8-4D9F-77CD-61C9-EEA25E8854C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6335418-A01D-FEED-4A4C-22C6400AFCA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5D9DCD06-A5ED-6656-7243-5072922B64F5}"/>
              </a:ext>
            </a:extLst>
          </p:cNvPr>
          <p:cNvPicPr>
            <a:picLocks noChangeAspect="1"/>
          </p:cNvPicPr>
          <p:nvPr/>
        </p:nvPicPr>
        <p:blipFill>
          <a:blip r:embed="rId3"/>
          <a:stretch>
            <a:fillRect/>
          </a:stretch>
        </p:blipFill>
        <p:spPr>
          <a:xfrm>
            <a:off x="630847" y="17972"/>
            <a:ext cx="10930306" cy="6822055"/>
          </a:xfrm>
          <a:prstGeom prst="rect">
            <a:avLst/>
          </a:prstGeom>
        </p:spPr>
      </p:pic>
    </p:spTree>
    <p:extLst>
      <p:ext uri="{BB962C8B-B14F-4D97-AF65-F5344CB8AC3E}">
        <p14:creationId xmlns:p14="http://schemas.microsoft.com/office/powerpoint/2010/main" val="1504828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751CE1B-6774-1B60-F5E5-FECCBCB7D34A}"/>
              </a:ext>
            </a:extLst>
          </p:cNvPr>
          <p:cNvSpPr/>
          <p:nvPr/>
        </p:nvSpPr>
        <p:spPr>
          <a:xfrm>
            <a:off x="304800" y="274320"/>
            <a:ext cx="11582400" cy="6309360"/>
          </a:xfrm>
          <a:prstGeom prst="roundRect">
            <a:avLst>
              <a:gd name="adj" fmla="val 3334"/>
            </a:avLst>
          </a:prstGeom>
          <a:noFill/>
          <a:ln w="38100">
            <a:solidFill>
              <a:srgbClr val="E5C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35402E6-F20B-11A2-45E6-733FA8A50D75}"/>
              </a:ext>
            </a:extLst>
          </p:cNvPr>
          <p:cNvSpPr txBox="1">
            <a:spLocks/>
          </p:cNvSpPr>
          <p:nvPr/>
        </p:nvSpPr>
        <p:spPr>
          <a:xfrm>
            <a:off x="1333066" y="1142094"/>
            <a:ext cx="5289176" cy="5551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400" dirty="0">
                <a:latin typeface="Hintdake Sans" pitchFamily="2" charset="77"/>
              </a:rPr>
              <a:t>Health questions on consent forms</a:t>
            </a:r>
          </a:p>
        </p:txBody>
      </p:sp>
      <p:sp>
        <p:nvSpPr>
          <p:cNvPr id="12" name="Title 1">
            <a:extLst>
              <a:ext uri="{FF2B5EF4-FFF2-40B4-BE49-F238E27FC236}">
                <a16:creationId xmlns:a16="http://schemas.microsoft.com/office/drawing/2014/main" id="{9BC5DC42-9523-004E-8C7C-ECC818C84550}"/>
              </a:ext>
            </a:extLst>
          </p:cNvPr>
          <p:cNvSpPr txBox="1">
            <a:spLocks/>
          </p:cNvSpPr>
          <p:nvPr/>
        </p:nvSpPr>
        <p:spPr>
          <a:xfrm>
            <a:off x="992525" y="1697266"/>
            <a:ext cx="6208281" cy="472820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lnSpc>
                <a:spcPct val="115000"/>
              </a:lnSpc>
              <a:spcAft>
                <a:spcPts val="800"/>
              </a:spcAft>
              <a:buFont typeface="Arial" panose="020B0604020202020204" pitchFamily="34" charset="0"/>
              <a:buChar char="•"/>
            </a:pPr>
            <a:r>
              <a:rPr lang="en-GB" sz="2400" b="1" kern="100" dirty="0">
                <a:effectLst/>
                <a:ea typeface="Aptos" panose="020B0004020202020204" pitchFamily="34" charset="0"/>
                <a:cs typeface="Times New Roman" panose="02020603050405020304" pitchFamily="18" charset="0"/>
              </a:rPr>
              <a:t>WHY is your form asking </a:t>
            </a:r>
            <a:r>
              <a:rPr lang="en-GB" sz="2400" kern="100" dirty="0">
                <a:effectLst/>
                <a:ea typeface="Aptos" panose="020B0004020202020204" pitchFamily="34" charset="0"/>
                <a:cs typeface="Times New Roman" panose="02020603050405020304" pitchFamily="18" charset="0"/>
              </a:rPr>
              <a:t>about BBVs?</a:t>
            </a:r>
          </a:p>
          <a:p>
            <a:pPr marL="342900" indent="-342900" algn="l">
              <a:lnSpc>
                <a:spcPct val="115000"/>
              </a:lnSpc>
              <a:spcAft>
                <a:spcPts val="800"/>
              </a:spcAft>
              <a:buFont typeface="Arial" panose="020B0604020202020204" pitchFamily="34" charset="0"/>
              <a:buChar char="•"/>
            </a:pPr>
            <a:r>
              <a:rPr lang="en-GB" sz="2400" kern="100" dirty="0">
                <a:ea typeface="Aptos" panose="020B0004020202020204" pitchFamily="34" charset="0"/>
                <a:cs typeface="Times New Roman" panose="02020603050405020304" pitchFamily="18" charset="0"/>
              </a:rPr>
              <a:t>HOW would knowing a client is living with a BBV </a:t>
            </a:r>
            <a:r>
              <a:rPr lang="en-GB" sz="2400" b="1" kern="100" dirty="0">
                <a:ea typeface="Aptos" panose="020B0004020202020204" pitchFamily="34" charset="0"/>
                <a:cs typeface="Times New Roman" panose="02020603050405020304" pitchFamily="18" charset="0"/>
              </a:rPr>
              <a:t>change your safety practices</a:t>
            </a:r>
            <a:r>
              <a:rPr lang="en-GB" sz="2400" kern="100" dirty="0">
                <a:ea typeface="Aptos" panose="020B0004020202020204" pitchFamily="34" charset="0"/>
                <a:cs typeface="Times New Roman" panose="02020603050405020304" pitchFamily="18" charset="0"/>
              </a:rPr>
              <a:t>?</a:t>
            </a:r>
          </a:p>
          <a:p>
            <a:pPr marL="342900" indent="-342900" algn="l">
              <a:lnSpc>
                <a:spcPct val="115000"/>
              </a:lnSpc>
              <a:spcAft>
                <a:spcPts val="800"/>
              </a:spcAft>
              <a:buFont typeface="Arial" panose="020B0604020202020204" pitchFamily="34" charset="0"/>
              <a:buChar char="•"/>
            </a:pPr>
            <a:r>
              <a:rPr lang="en-GB" sz="2400" kern="100" dirty="0">
                <a:effectLst/>
                <a:ea typeface="Aptos" panose="020B0004020202020204" pitchFamily="34" charset="0"/>
                <a:cs typeface="Times New Roman" panose="02020603050405020304" pitchFamily="18" charset="0"/>
              </a:rPr>
              <a:t>WHERE does </a:t>
            </a:r>
            <a:r>
              <a:rPr lang="en-GB" sz="2400" b="1" kern="100" dirty="0">
                <a:effectLst/>
                <a:ea typeface="Aptos" panose="020B0004020202020204" pitchFamily="34" charset="0"/>
                <a:cs typeface="Times New Roman" panose="02020603050405020304" pitchFamily="18" charset="0"/>
              </a:rPr>
              <a:t>health information </a:t>
            </a:r>
            <a:r>
              <a:rPr lang="en-GB" sz="2400" kern="100" dirty="0">
                <a:effectLst/>
                <a:ea typeface="Aptos" panose="020B0004020202020204" pitchFamily="34" charset="0"/>
                <a:cs typeface="Times New Roman" panose="02020603050405020304" pitchFamily="18" charset="0"/>
              </a:rPr>
              <a:t>you ask about get </a:t>
            </a:r>
            <a:r>
              <a:rPr lang="en-GB" sz="2400" b="1" kern="100" dirty="0">
                <a:effectLst/>
                <a:ea typeface="Aptos" panose="020B0004020202020204" pitchFamily="34" charset="0"/>
                <a:cs typeface="Times New Roman" panose="02020603050405020304" pitchFamily="18" charset="0"/>
              </a:rPr>
              <a:t>stored</a:t>
            </a:r>
            <a:r>
              <a:rPr lang="en-GB" sz="2400" kern="100" dirty="0">
                <a:effectLst/>
                <a:ea typeface="Aptos" panose="020B0004020202020204" pitchFamily="34" charset="0"/>
                <a:cs typeface="Times New Roman" panose="02020603050405020304" pitchFamily="18" charset="0"/>
              </a:rPr>
              <a:t>? WHO has access? WHEN is it destroyed? HOW will your client be </a:t>
            </a:r>
            <a:r>
              <a:rPr lang="en-GB" sz="2400" b="1" kern="100" dirty="0">
                <a:effectLst/>
                <a:ea typeface="Aptos" panose="020B0004020202020204" pitchFamily="34" charset="0"/>
                <a:cs typeface="Times New Roman" panose="02020603050405020304" pitchFamily="18" charset="0"/>
              </a:rPr>
              <a:t>informed</a:t>
            </a:r>
            <a:r>
              <a:rPr lang="en-GB" sz="2400" kern="100" dirty="0">
                <a:effectLst/>
                <a:ea typeface="Aptos" panose="020B0004020202020204" pitchFamily="34" charset="0"/>
                <a:cs typeface="Times New Roman" panose="02020603050405020304" pitchFamily="18" charset="0"/>
              </a:rPr>
              <a:t> about how you manage their information?</a:t>
            </a:r>
          </a:p>
          <a:p>
            <a:pPr marL="342900" indent="-342900" algn="l">
              <a:lnSpc>
                <a:spcPct val="115000"/>
              </a:lnSpc>
              <a:spcAft>
                <a:spcPts val="800"/>
              </a:spcAft>
              <a:buFont typeface="Arial" panose="020B0604020202020204" pitchFamily="34" charset="0"/>
              <a:buChar char="•"/>
            </a:pPr>
            <a:r>
              <a:rPr lang="en-GB" sz="2400" kern="100" dirty="0">
                <a:ea typeface="Aptos" panose="020B0004020202020204" pitchFamily="34" charset="0"/>
                <a:cs typeface="Times New Roman" panose="02020603050405020304" pitchFamily="18" charset="0"/>
              </a:rPr>
              <a:t>HOW might information on the form influence your response to a </a:t>
            </a:r>
            <a:r>
              <a:rPr lang="en-GB" sz="2400" b="1" kern="100" dirty="0">
                <a:ea typeface="Aptos" panose="020B0004020202020204" pitchFamily="34" charset="0"/>
                <a:cs typeface="Times New Roman" panose="02020603050405020304" pitchFamily="18" charset="0"/>
              </a:rPr>
              <a:t>needlestick</a:t>
            </a:r>
            <a:r>
              <a:rPr lang="en-GB" sz="2400" kern="100" dirty="0">
                <a:ea typeface="Aptos" panose="020B0004020202020204" pitchFamily="34" charset="0"/>
                <a:cs typeface="Times New Roman" panose="02020603050405020304" pitchFamily="18" charset="0"/>
              </a:rPr>
              <a:t> injury?</a:t>
            </a:r>
            <a:endParaRPr lang="en-GB" sz="2400" kern="100" dirty="0">
              <a:effectLst/>
              <a:ea typeface="Aptos" panose="020B000402020202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7FD2E968-C4F0-64D3-71ED-CA7A62E32A9E}"/>
              </a:ext>
            </a:extLst>
          </p:cNvPr>
          <p:cNvSpPr txBox="1">
            <a:spLocks/>
          </p:cNvSpPr>
          <p:nvPr/>
        </p:nvSpPr>
        <p:spPr>
          <a:xfrm>
            <a:off x="992526" y="5870302"/>
            <a:ext cx="10206948" cy="5551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2000" dirty="0">
              <a:latin typeface="Hintdake Sans" pitchFamily="2" charset="77"/>
            </a:endParaRPr>
          </a:p>
        </p:txBody>
      </p:sp>
      <p:pic>
        <p:nvPicPr>
          <p:cNvPr id="3" name="Picture 2">
            <a:extLst>
              <a:ext uri="{FF2B5EF4-FFF2-40B4-BE49-F238E27FC236}">
                <a16:creationId xmlns:a16="http://schemas.microsoft.com/office/drawing/2014/main" id="{01858861-8B2C-3005-607E-3279B926CE14}"/>
              </a:ext>
            </a:extLst>
          </p:cNvPr>
          <p:cNvPicPr>
            <a:picLocks noChangeAspect="1"/>
          </p:cNvPicPr>
          <p:nvPr/>
        </p:nvPicPr>
        <p:blipFill>
          <a:blip r:embed="rId3"/>
          <a:srcRect/>
          <a:stretch/>
        </p:blipFill>
        <p:spPr>
          <a:xfrm>
            <a:off x="7200807" y="1211804"/>
            <a:ext cx="4132046" cy="4434391"/>
          </a:xfrm>
          <a:prstGeom prst="rect">
            <a:avLst/>
          </a:prstGeom>
        </p:spPr>
      </p:pic>
      <p:sp>
        <p:nvSpPr>
          <p:cNvPr id="6" name="Star: 8 Points 5">
            <a:extLst>
              <a:ext uri="{FF2B5EF4-FFF2-40B4-BE49-F238E27FC236}">
                <a16:creationId xmlns:a16="http://schemas.microsoft.com/office/drawing/2014/main" id="{09D96CEF-FF1D-6C8D-21CF-A9076217977F}"/>
              </a:ext>
            </a:extLst>
          </p:cNvPr>
          <p:cNvSpPr/>
          <p:nvPr/>
        </p:nvSpPr>
        <p:spPr>
          <a:xfrm>
            <a:off x="9486937" y="2103246"/>
            <a:ext cx="2669458" cy="2698955"/>
          </a:xfrm>
          <a:prstGeom prst="star8">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Kumbh Sans Medium" pitchFamily="2" charset="0"/>
                <a:cs typeface="Kumbh Sans Medium" pitchFamily="2" charset="0"/>
              </a:rPr>
              <a:t>Website has inclusive consent forms you can adapt!!</a:t>
            </a:r>
          </a:p>
        </p:txBody>
      </p:sp>
    </p:spTree>
    <p:extLst>
      <p:ext uri="{BB962C8B-B14F-4D97-AF65-F5344CB8AC3E}">
        <p14:creationId xmlns:p14="http://schemas.microsoft.com/office/powerpoint/2010/main" val="38113157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5CA00"/>
        </a:solidFill>
        <a:effectLst/>
      </p:bgPr>
    </p:bg>
    <p:spTree>
      <p:nvGrpSpPr>
        <p:cNvPr id="1" name="">
          <a:extLst>
            <a:ext uri="{FF2B5EF4-FFF2-40B4-BE49-F238E27FC236}">
              <a16:creationId xmlns:a16="http://schemas.microsoft.com/office/drawing/2014/main" id="{45F85492-BF75-A75E-24D7-FCDB88A5778F}"/>
            </a:ext>
          </a:extLst>
        </p:cNvPr>
        <p:cNvGrpSpPr/>
        <p:nvPr/>
      </p:nvGrpSpPr>
      <p:grpSpPr>
        <a:xfrm>
          <a:off x="0" y="0"/>
          <a:ext cx="0" cy="0"/>
          <a:chOff x="0" y="0"/>
          <a:chExt cx="0" cy="0"/>
        </a:xfrm>
      </p:grpSpPr>
      <p:sp>
        <p:nvSpPr>
          <p:cNvPr id="9" name="Rounded Rectangle 8">
            <a:extLst>
              <a:ext uri="{FF2B5EF4-FFF2-40B4-BE49-F238E27FC236}">
                <a16:creationId xmlns:a16="http://schemas.microsoft.com/office/drawing/2014/main" id="{67455812-5380-CD35-B805-EA5764D4A93D}"/>
              </a:ext>
            </a:extLst>
          </p:cNvPr>
          <p:cNvSpPr/>
          <p:nvPr/>
        </p:nvSpPr>
        <p:spPr>
          <a:xfrm>
            <a:off x="2012572" y="1600200"/>
            <a:ext cx="8166850" cy="4308768"/>
          </a:xfrm>
          <a:prstGeom prst="roundRect">
            <a:avLst>
              <a:gd name="adj" fmla="val 6588"/>
            </a:avLst>
          </a:prstGeom>
          <a:blipFill>
            <a:blip r:embed="rId3"/>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4BFF26E0-5551-31B2-889C-D3B444569EA7}"/>
              </a:ext>
            </a:extLst>
          </p:cNvPr>
          <p:cNvSpPr/>
          <p:nvPr/>
        </p:nvSpPr>
        <p:spPr>
          <a:xfrm>
            <a:off x="2980763" y="949032"/>
            <a:ext cx="6230472" cy="941294"/>
          </a:xfrm>
          <a:prstGeom prst="roundRect">
            <a:avLst>
              <a:gd name="adj" fmla="val 21906"/>
            </a:avLst>
          </a:prstGeom>
          <a:solidFill>
            <a:srgbClr val="93B4B4"/>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6AB929F-2707-D13D-5677-EFA6A0F2491E}"/>
              </a:ext>
            </a:extLst>
          </p:cNvPr>
          <p:cNvSpPr txBox="1">
            <a:spLocks/>
          </p:cNvSpPr>
          <p:nvPr/>
        </p:nvSpPr>
        <p:spPr>
          <a:xfrm>
            <a:off x="3206338" y="1142093"/>
            <a:ext cx="5854535" cy="5551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400" dirty="0">
                <a:latin typeface="Hintdake Sans" pitchFamily="2" charset="77"/>
              </a:rPr>
              <a:t>Universal precautions…</a:t>
            </a:r>
          </a:p>
        </p:txBody>
      </p:sp>
      <p:sp>
        <p:nvSpPr>
          <p:cNvPr id="13" name="Title 1">
            <a:extLst>
              <a:ext uri="{FF2B5EF4-FFF2-40B4-BE49-F238E27FC236}">
                <a16:creationId xmlns:a16="http://schemas.microsoft.com/office/drawing/2014/main" id="{24278E73-48EF-4F6F-DE68-410F99B4F0E4}"/>
              </a:ext>
            </a:extLst>
          </p:cNvPr>
          <p:cNvSpPr txBox="1">
            <a:spLocks/>
          </p:cNvSpPr>
          <p:nvPr/>
        </p:nvSpPr>
        <p:spPr>
          <a:xfrm>
            <a:off x="2728628" y="2182266"/>
            <a:ext cx="6734737" cy="27854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en-US" sz="3400" dirty="0">
                <a:latin typeface="Hintdake Sans" pitchFamily="2" charset="0"/>
              </a:rPr>
              <a:t>Help you and your clients to have a better, safer experience and build TRUST</a:t>
            </a:r>
          </a:p>
          <a:p>
            <a:pPr marL="800100" lvl="1" indent="-342900">
              <a:lnSpc>
                <a:spcPct val="150000"/>
              </a:lnSpc>
              <a:buFont typeface="Arial" panose="020B0604020202020204" pitchFamily="34" charset="0"/>
              <a:buChar char="•"/>
            </a:pPr>
            <a:endParaRPr lang="en-US" sz="100" dirty="0">
              <a:latin typeface="Kumbh Sans Medium" pitchFamily="2" charset="77"/>
            </a:endParaRPr>
          </a:p>
          <a:p>
            <a:pPr marL="800100" lvl="1" indent="-342900">
              <a:lnSpc>
                <a:spcPct val="150000"/>
              </a:lnSpc>
              <a:buFont typeface="Arial" panose="020B0604020202020204" pitchFamily="34" charset="0"/>
              <a:buChar char="•"/>
            </a:pPr>
            <a:endParaRPr lang="en-US" sz="100" dirty="0">
              <a:latin typeface="Kumbh Sans Medium" pitchFamily="2" charset="77"/>
            </a:endParaRPr>
          </a:p>
          <a:p>
            <a:pPr lvl="1">
              <a:lnSpc>
                <a:spcPct val="150000"/>
              </a:lnSpc>
            </a:pPr>
            <a:endParaRPr lang="en-US" sz="100" dirty="0">
              <a:latin typeface="Kumbh Sans Medium" pitchFamily="2" charset="77"/>
            </a:endParaRPr>
          </a:p>
        </p:txBody>
      </p:sp>
      <p:pic>
        <p:nvPicPr>
          <p:cNvPr id="16" name="Picture 15" descr="A colorful butterfly with black background&#10;&#10;AI-generated content may be incorrect.">
            <a:extLst>
              <a:ext uri="{FF2B5EF4-FFF2-40B4-BE49-F238E27FC236}">
                <a16:creationId xmlns:a16="http://schemas.microsoft.com/office/drawing/2014/main" id="{8E4B92BB-6436-9B7D-977B-1822F5D6A4EA}"/>
              </a:ext>
            </a:extLst>
          </p:cNvPr>
          <p:cNvPicPr>
            <a:picLocks noChangeAspect="1"/>
          </p:cNvPicPr>
          <p:nvPr/>
        </p:nvPicPr>
        <p:blipFill>
          <a:blip r:embed="rId4"/>
          <a:stretch>
            <a:fillRect/>
          </a:stretch>
        </p:blipFill>
        <p:spPr>
          <a:xfrm rot="20015105">
            <a:off x="8691575" y="4446507"/>
            <a:ext cx="3396033" cy="2402663"/>
          </a:xfrm>
          <a:prstGeom prst="rect">
            <a:avLst/>
          </a:prstGeom>
        </p:spPr>
      </p:pic>
      <p:pic>
        <p:nvPicPr>
          <p:cNvPr id="17" name="Picture 16" descr="A colorful butterfly with black background&#10;&#10;AI-generated content may be incorrect.">
            <a:extLst>
              <a:ext uri="{FF2B5EF4-FFF2-40B4-BE49-F238E27FC236}">
                <a16:creationId xmlns:a16="http://schemas.microsoft.com/office/drawing/2014/main" id="{B0622960-2FDA-D2E1-E9F6-99FACD415977}"/>
              </a:ext>
            </a:extLst>
          </p:cNvPr>
          <p:cNvPicPr>
            <a:picLocks noChangeAspect="1"/>
          </p:cNvPicPr>
          <p:nvPr/>
        </p:nvPicPr>
        <p:blipFill>
          <a:blip r:embed="rId4"/>
          <a:stretch>
            <a:fillRect/>
          </a:stretch>
        </p:blipFill>
        <p:spPr>
          <a:xfrm rot="1847596">
            <a:off x="566690" y="169815"/>
            <a:ext cx="3396033" cy="2402663"/>
          </a:xfrm>
          <a:prstGeom prst="rect">
            <a:avLst/>
          </a:prstGeom>
        </p:spPr>
      </p:pic>
      <p:sp>
        <p:nvSpPr>
          <p:cNvPr id="2" name="Star: 8 Points 1">
            <a:extLst>
              <a:ext uri="{FF2B5EF4-FFF2-40B4-BE49-F238E27FC236}">
                <a16:creationId xmlns:a16="http://schemas.microsoft.com/office/drawing/2014/main" id="{47182A2D-3C3D-9CC5-DC15-7DA4B697CBE8}"/>
              </a:ext>
            </a:extLst>
          </p:cNvPr>
          <p:cNvSpPr/>
          <p:nvPr/>
        </p:nvSpPr>
        <p:spPr>
          <a:xfrm>
            <a:off x="191064" y="4088844"/>
            <a:ext cx="2669458" cy="2698955"/>
          </a:xfrm>
          <a:prstGeom prst="star8">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Kumbh Sans Medium" pitchFamily="2" charset="0"/>
                <a:cs typeface="Kumbh Sans Medium" pitchFamily="2" charset="0"/>
              </a:rPr>
              <a:t>Check out </a:t>
            </a:r>
            <a:r>
              <a:rPr lang="en-GB" b="1" dirty="0" err="1">
                <a:solidFill>
                  <a:schemeClr val="tx1"/>
                </a:solidFill>
                <a:latin typeface="Kumbh Sans Medium" pitchFamily="2" charset="0"/>
                <a:cs typeface="Kumbh Sans Medium" pitchFamily="2" charset="0"/>
              </a:rPr>
              <a:t>Kezz’s</a:t>
            </a:r>
            <a:r>
              <a:rPr lang="en-GB" b="1" dirty="0">
                <a:solidFill>
                  <a:schemeClr val="tx1"/>
                </a:solidFill>
                <a:latin typeface="Kumbh Sans Medium" pitchFamily="2" charset="0"/>
                <a:cs typeface="Kumbh Sans Medium" pitchFamily="2" charset="0"/>
              </a:rPr>
              <a:t> Tattoo Hygiene Course</a:t>
            </a:r>
          </a:p>
          <a:p>
            <a:pPr algn="ctr"/>
            <a:r>
              <a:rPr lang="en-GB" sz="1600" b="1" dirty="0">
                <a:solidFill>
                  <a:schemeClr val="tx1"/>
                </a:solidFill>
                <a:latin typeface="Kumbh Sans Medium" pitchFamily="2" charset="0"/>
                <a:cs typeface="Kumbh Sans Medium" pitchFamily="2" charset="0"/>
              </a:rPr>
              <a:t>@tattoosmarter</a:t>
            </a:r>
          </a:p>
        </p:txBody>
      </p:sp>
    </p:spTree>
    <p:extLst>
      <p:ext uri="{BB962C8B-B14F-4D97-AF65-F5344CB8AC3E}">
        <p14:creationId xmlns:p14="http://schemas.microsoft.com/office/powerpoint/2010/main" val="17578246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D4254-6E01-9782-C40B-6710838BC95F}"/>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D5FF7130-6BDB-4651-D606-5023AF7C645C}"/>
              </a:ext>
            </a:extLst>
          </p:cNvPr>
          <p:cNvSpPr/>
          <p:nvPr/>
        </p:nvSpPr>
        <p:spPr>
          <a:xfrm>
            <a:off x="304800" y="274320"/>
            <a:ext cx="11582400" cy="6309360"/>
          </a:xfrm>
          <a:prstGeom prst="roundRect">
            <a:avLst>
              <a:gd name="adj" fmla="val 3334"/>
            </a:avLst>
          </a:prstGeom>
          <a:noFill/>
          <a:ln w="38100">
            <a:solidFill>
              <a:srgbClr val="E5C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drawing of a scale&#10;&#10;AI-generated content may be incorrect.">
            <a:extLst>
              <a:ext uri="{FF2B5EF4-FFF2-40B4-BE49-F238E27FC236}">
                <a16:creationId xmlns:a16="http://schemas.microsoft.com/office/drawing/2014/main" id="{1E69A730-BC82-656F-895E-F936852B7697}"/>
              </a:ext>
            </a:extLst>
          </p:cNvPr>
          <p:cNvPicPr>
            <a:picLocks noChangeAspect="1"/>
          </p:cNvPicPr>
          <p:nvPr/>
        </p:nvPicPr>
        <p:blipFill>
          <a:blip r:embed="rId3"/>
          <a:stretch>
            <a:fillRect/>
          </a:stretch>
        </p:blipFill>
        <p:spPr>
          <a:xfrm>
            <a:off x="6598024" y="1142093"/>
            <a:ext cx="4601450" cy="4573814"/>
          </a:xfrm>
          <a:prstGeom prst="rect">
            <a:avLst/>
          </a:prstGeom>
        </p:spPr>
      </p:pic>
      <p:sp>
        <p:nvSpPr>
          <p:cNvPr id="10" name="Title 1">
            <a:extLst>
              <a:ext uri="{FF2B5EF4-FFF2-40B4-BE49-F238E27FC236}">
                <a16:creationId xmlns:a16="http://schemas.microsoft.com/office/drawing/2014/main" id="{3E5BD503-C1BA-8EC8-58D6-C063329068A0}"/>
              </a:ext>
            </a:extLst>
          </p:cNvPr>
          <p:cNvSpPr txBox="1">
            <a:spLocks/>
          </p:cNvSpPr>
          <p:nvPr/>
        </p:nvSpPr>
        <p:spPr>
          <a:xfrm>
            <a:off x="992526" y="1142093"/>
            <a:ext cx="5289176" cy="5551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400" dirty="0">
                <a:latin typeface="Hintdake Sans" pitchFamily="2" charset="77"/>
              </a:rPr>
              <a:t>UK Equality Law</a:t>
            </a:r>
          </a:p>
        </p:txBody>
      </p:sp>
      <p:sp>
        <p:nvSpPr>
          <p:cNvPr id="12" name="Title 1">
            <a:extLst>
              <a:ext uri="{FF2B5EF4-FFF2-40B4-BE49-F238E27FC236}">
                <a16:creationId xmlns:a16="http://schemas.microsoft.com/office/drawing/2014/main" id="{4E812954-6097-E7D2-AC37-F8267CBEF00D}"/>
              </a:ext>
            </a:extLst>
          </p:cNvPr>
          <p:cNvSpPr txBox="1">
            <a:spLocks/>
          </p:cNvSpPr>
          <p:nvPr/>
        </p:nvSpPr>
        <p:spPr>
          <a:xfrm>
            <a:off x="992526" y="2129246"/>
            <a:ext cx="5103474" cy="358666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5000"/>
              </a:lnSpc>
              <a:spcAft>
                <a:spcPts val="800"/>
              </a:spcAft>
            </a:pPr>
            <a:r>
              <a:rPr lang="en-GB" sz="2400" kern="100" dirty="0">
                <a:effectLst/>
                <a:ea typeface="Aptos" panose="020B0004020202020204" pitchFamily="34" charset="0"/>
                <a:cs typeface="Times New Roman" panose="02020603050405020304" pitchFamily="18" charset="0"/>
              </a:rPr>
              <a:t>Under the UK Equality Act 2010 it is illegal to refuse or unreasonably change a service for someone living with HIV. </a:t>
            </a:r>
          </a:p>
          <a:p>
            <a:pPr algn="l">
              <a:lnSpc>
                <a:spcPct val="115000"/>
              </a:lnSpc>
              <a:spcAft>
                <a:spcPts val="800"/>
              </a:spcAft>
            </a:pPr>
            <a:endParaRPr lang="en-GB" sz="2400" kern="100" dirty="0">
              <a:effectLst/>
              <a:ea typeface="Aptos" panose="020B0004020202020204" pitchFamily="34" charset="0"/>
              <a:cs typeface="Times New Roman" panose="02020603050405020304" pitchFamily="18" charset="0"/>
            </a:endParaRPr>
          </a:p>
          <a:p>
            <a:pPr algn="l">
              <a:lnSpc>
                <a:spcPct val="115000"/>
              </a:lnSpc>
              <a:spcAft>
                <a:spcPts val="800"/>
              </a:spcAft>
            </a:pPr>
            <a:r>
              <a:rPr lang="en-GB" sz="2400" kern="100" dirty="0">
                <a:effectLst/>
                <a:ea typeface="Aptos" panose="020B0004020202020204" pitchFamily="34" charset="0"/>
                <a:cs typeface="Times New Roman" panose="02020603050405020304" pitchFamily="18" charset="0"/>
              </a:rPr>
              <a:t>Hepatitis is not named in the Act, but it can be considered a disability protected by law for those whose daily lives are affected (in certain circumstances).</a:t>
            </a:r>
          </a:p>
        </p:txBody>
      </p:sp>
      <p:sp>
        <p:nvSpPr>
          <p:cNvPr id="2" name="Title 1">
            <a:extLst>
              <a:ext uri="{FF2B5EF4-FFF2-40B4-BE49-F238E27FC236}">
                <a16:creationId xmlns:a16="http://schemas.microsoft.com/office/drawing/2014/main" id="{0F39458C-A5C0-CA9A-EA79-7CCDB435569D}"/>
              </a:ext>
            </a:extLst>
          </p:cNvPr>
          <p:cNvSpPr txBox="1">
            <a:spLocks/>
          </p:cNvSpPr>
          <p:nvPr/>
        </p:nvSpPr>
        <p:spPr>
          <a:xfrm>
            <a:off x="992526" y="5870302"/>
            <a:ext cx="10206948" cy="5551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dirty="0">
                <a:latin typeface="Hintdake Sans" pitchFamily="2" charset="77"/>
              </a:rPr>
              <a:t>*Outside the UK? Check your disability laws</a:t>
            </a:r>
          </a:p>
        </p:txBody>
      </p:sp>
    </p:spTree>
    <p:extLst>
      <p:ext uri="{BB962C8B-B14F-4D97-AF65-F5344CB8AC3E}">
        <p14:creationId xmlns:p14="http://schemas.microsoft.com/office/powerpoint/2010/main" val="24239259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5CA00"/>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DB5D8E6A-F51D-7099-2D21-86A1035C4BEE}"/>
              </a:ext>
            </a:extLst>
          </p:cNvPr>
          <p:cNvSpPr/>
          <p:nvPr/>
        </p:nvSpPr>
        <p:spPr>
          <a:xfrm>
            <a:off x="2012572" y="1600199"/>
            <a:ext cx="8166850" cy="5009147"/>
          </a:xfrm>
          <a:prstGeom prst="roundRect">
            <a:avLst>
              <a:gd name="adj" fmla="val 6588"/>
            </a:avLst>
          </a:prstGeom>
          <a:blipFill>
            <a:blip r:embed="rId3"/>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D213E79-9C34-2A97-FB87-DED669A90668}"/>
              </a:ext>
            </a:extLst>
          </p:cNvPr>
          <p:cNvSpPr/>
          <p:nvPr/>
        </p:nvSpPr>
        <p:spPr>
          <a:xfrm>
            <a:off x="2980763" y="949032"/>
            <a:ext cx="6230472" cy="941294"/>
          </a:xfrm>
          <a:prstGeom prst="roundRect">
            <a:avLst>
              <a:gd name="adj" fmla="val 21906"/>
            </a:avLst>
          </a:prstGeom>
          <a:solidFill>
            <a:srgbClr val="93B4B4"/>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ECE488C-37A9-89DA-0580-30304CEC5A30}"/>
              </a:ext>
            </a:extLst>
          </p:cNvPr>
          <p:cNvSpPr txBox="1">
            <a:spLocks/>
          </p:cNvSpPr>
          <p:nvPr/>
        </p:nvSpPr>
        <p:spPr>
          <a:xfrm>
            <a:off x="4205691" y="1142093"/>
            <a:ext cx="3780610" cy="5551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400" dirty="0">
                <a:latin typeface="Hintdake Sans" pitchFamily="2" charset="77"/>
              </a:rPr>
              <a:t>Today’s session</a:t>
            </a:r>
          </a:p>
        </p:txBody>
      </p:sp>
      <p:sp>
        <p:nvSpPr>
          <p:cNvPr id="13" name="Title 1">
            <a:extLst>
              <a:ext uri="{FF2B5EF4-FFF2-40B4-BE49-F238E27FC236}">
                <a16:creationId xmlns:a16="http://schemas.microsoft.com/office/drawing/2014/main" id="{837D5E47-AAC2-0676-C258-989B43ADC03E}"/>
              </a:ext>
            </a:extLst>
          </p:cNvPr>
          <p:cNvSpPr txBox="1">
            <a:spLocks/>
          </p:cNvSpPr>
          <p:nvPr/>
        </p:nvSpPr>
        <p:spPr>
          <a:xfrm>
            <a:off x="2728628" y="2182266"/>
            <a:ext cx="6734737" cy="37267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lnSpc>
                <a:spcPct val="150000"/>
              </a:lnSpc>
              <a:buFont typeface="Arial" panose="020B0604020202020204" pitchFamily="34" charset="0"/>
              <a:buChar char="•"/>
            </a:pPr>
            <a:r>
              <a:rPr lang="en-US" sz="2400" dirty="0">
                <a:latin typeface="Kumbh Sans Medium" pitchFamily="2" charset="77"/>
              </a:rPr>
              <a:t>BBV transmission and prevention</a:t>
            </a:r>
          </a:p>
          <a:p>
            <a:pPr marL="800100" lvl="1" indent="-342900">
              <a:lnSpc>
                <a:spcPct val="150000"/>
              </a:lnSpc>
              <a:buFont typeface="Arial" panose="020B0604020202020204" pitchFamily="34" charset="0"/>
              <a:buChar char="•"/>
            </a:pPr>
            <a:endParaRPr lang="en-US" sz="100" dirty="0">
              <a:latin typeface="Kumbh Sans Medium" pitchFamily="2" charset="77"/>
            </a:endParaRPr>
          </a:p>
          <a:p>
            <a:pPr marL="800100" lvl="1" indent="-342900">
              <a:lnSpc>
                <a:spcPct val="150000"/>
              </a:lnSpc>
              <a:buFont typeface="Arial" panose="020B0604020202020204" pitchFamily="34" charset="0"/>
              <a:buChar char="•"/>
            </a:pPr>
            <a:endParaRPr lang="en-US" sz="100" dirty="0">
              <a:latin typeface="Kumbh Sans Medium" pitchFamily="2" charset="77"/>
            </a:endParaRPr>
          </a:p>
          <a:p>
            <a:pPr marL="800100" lvl="1" indent="-342900">
              <a:lnSpc>
                <a:spcPct val="150000"/>
              </a:lnSpc>
              <a:buFont typeface="Arial" panose="020B0604020202020204" pitchFamily="34" charset="0"/>
              <a:buChar char="•"/>
            </a:pPr>
            <a:endParaRPr lang="en-US" sz="100" dirty="0">
              <a:latin typeface="Kumbh Sans Medium" pitchFamily="2" charset="77"/>
            </a:endParaRPr>
          </a:p>
          <a:p>
            <a:pPr marL="342900" indent="-342900" algn="l">
              <a:lnSpc>
                <a:spcPct val="150000"/>
              </a:lnSpc>
              <a:buFont typeface="Arial" panose="020B0604020202020204" pitchFamily="34" charset="0"/>
              <a:buChar char="•"/>
            </a:pPr>
            <a:r>
              <a:rPr lang="en-US" sz="2400" dirty="0">
                <a:latin typeface="Kumbh Sans Medium" pitchFamily="2" charset="77"/>
              </a:rPr>
              <a:t>Safety and precautions at work</a:t>
            </a:r>
          </a:p>
          <a:p>
            <a:pPr marL="342900" indent="-342900" algn="l">
              <a:lnSpc>
                <a:spcPct val="150000"/>
              </a:lnSpc>
              <a:buFont typeface="Arial" panose="020B0604020202020204" pitchFamily="34" charset="0"/>
              <a:buChar char="•"/>
            </a:pPr>
            <a:r>
              <a:rPr lang="en-US" sz="2400" dirty="0">
                <a:latin typeface="Kumbh Sans Medium" pitchFamily="2" charset="77"/>
              </a:rPr>
              <a:t>Equality law</a:t>
            </a:r>
          </a:p>
          <a:p>
            <a:pPr marL="342900" indent="-342900" algn="l">
              <a:lnSpc>
                <a:spcPct val="150000"/>
              </a:lnSpc>
              <a:buFont typeface="Arial" panose="020B0604020202020204" pitchFamily="34" charset="0"/>
              <a:buChar char="•"/>
            </a:pPr>
            <a:r>
              <a:rPr lang="en-US" sz="2400" dirty="0">
                <a:latin typeface="Kumbh Sans Medium" pitchFamily="2" charset="77"/>
              </a:rPr>
              <a:t>Privacy and consent forms</a:t>
            </a:r>
          </a:p>
          <a:p>
            <a:pPr marL="342900" indent="-342900" algn="l">
              <a:lnSpc>
                <a:spcPct val="150000"/>
              </a:lnSpc>
              <a:buFont typeface="Arial" panose="020B0604020202020204" pitchFamily="34" charset="0"/>
              <a:buChar char="•"/>
            </a:pPr>
            <a:r>
              <a:rPr lang="en-US" sz="2400" dirty="0">
                <a:latin typeface="Kumbh Sans Medium" pitchFamily="2" charset="77"/>
              </a:rPr>
              <a:t>Little changes that make your workplace more safe, inclusive and massively build client TRUST</a:t>
            </a:r>
          </a:p>
        </p:txBody>
      </p:sp>
      <p:pic>
        <p:nvPicPr>
          <p:cNvPr id="16" name="Picture 15" descr="A colorful butterfly with black background&#10;&#10;AI-generated content may be incorrect.">
            <a:extLst>
              <a:ext uri="{FF2B5EF4-FFF2-40B4-BE49-F238E27FC236}">
                <a16:creationId xmlns:a16="http://schemas.microsoft.com/office/drawing/2014/main" id="{25E2037F-43A8-3956-C37A-DD2723BEBEB4}"/>
              </a:ext>
            </a:extLst>
          </p:cNvPr>
          <p:cNvPicPr>
            <a:picLocks noChangeAspect="1"/>
          </p:cNvPicPr>
          <p:nvPr/>
        </p:nvPicPr>
        <p:blipFill>
          <a:blip r:embed="rId4"/>
          <a:stretch>
            <a:fillRect/>
          </a:stretch>
        </p:blipFill>
        <p:spPr>
          <a:xfrm rot="20015105">
            <a:off x="8992864" y="4675587"/>
            <a:ext cx="3396033" cy="2402663"/>
          </a:xfrm>
          <a:prstGeom prst="rect">
            <a:avLst/>
          </a:prstGeom>
        </p:spPr>
      </p:pic>
      <p:pic>
        <p:nvPicPr>
          <p:cNvPr id="17" name="Picture 16" descr="A colorful butterfly with black background&#10;&#10;AI-generated content may be incorrect.">
            <a:extLst>
              <a:ext uri="{FF2B5EF4-FFF2-40B4-BE49-F238E27FC236}">
                <a16:creationId xmlns:a16="http://schemas.microsoft.com/office/drawing/2014/main" id="{85AD46CA-BE3E-DC64-C29C-1E5580E43A9D}"/>
              </a:ext>
            </a:extLst>
          </p:cNvPr>
          <p:cNvPicPr>
            <a:picLocks noChangeAspect="1"/>
          </p:cNvPicPr>
          <p:nvPr/>
        </p:nvPicPr>
        <p:blipFill>
          <a:blip r:embed="rId4"/>
          <a:stretch>
            <a:fillRect/>
          </a:stretch>
        </p:blipFill>
        <p:spPr>
          <a:xfrm rot="1847596">
            <a:off x="-178432" y="27705"/>
            <a:ext cx="3396033" cy="2402663"/>
          </a:xfrm>
          <a:prstGeom prst="rect">
            <a:avLst/>
          </a:prstGeom>
        </p:spPr>
      </p:pic>
    </p:spTree>
    <p:extLst>
      <p:ext uri="{BB962C8B-B14F-4D97-AF65-F5344CB8AC3E}">
        <p14:creationId xmlns:p14="http://schemas.microsoft.com/office/powerpoint/2010/main" val="11179608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605B31-12A8-58AA-2E12-E95841234B8F}"/>
              </a:ext>
            </a:extLst>
          </p:cNvPr>
          <p:cNvPicPr>
            <a:picLocks noChangeAspect="1"/>
          </p:cNvPicPr>
          <p:nvPr/>
        </p:nvPicPr>
        <p:blipFill>
          <a:blip r:embed="rId3"/>
          <a:stretch>
            <a:fillRect/>
          </a:stretch>
        </p:blipFill>
        <p:spPr>
          <a:xfrm>
            <a:off x="1295400" y="38100"/>
            <a:ext cx="9601200" cy="6781800"/>
          </a:xfrm>
          <a:prstGeom prst="rect">
            <a:avLst/>
          </a:prstGeom>
        </p:spPr>
      </p:pic>
    </p:spTree>
    <p:extLst>
      <p:ext uri="{BB962C8B-B14F-4D97-AF65-F5344CB8AC3E}">
        <p14:creationId xmlns:p14="http://schemas.microsoft.com/office/powerpoint/2010/main" val="1764404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7504F-7D3C-8DE7-F4C3-3D1FACC53E57}"/>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5AED3E9E-04CA-A2CB-ACBC-65D253660DF1}"/>
              </a:ext>
            </a:extLst>
          </p:cNvPr>
          <p:cNvSpPr/>
          <p:nvPr/>
        </p:nvSpPr>
        <p:spPr>
          <a:xfrm>
            <a:off x="304800" y="274320"/>
            <a:ext cx="11582400" cy="6309360"/>
          </a:xfrm>
          <a:prstGeom prst="roundRect">
            <a:avLst>
              <a:gd name="adj" fmla="val 3334"/>
            </a:avLst>
          </a:prstGeom>
          <a:noFill/>
          <a:ln w="38100">
            <a:solidFill>
              <a:srgbClr val="93B4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719F40F1-9F4A-FE1D-AC75-FE72FA0A2275}"/>
              </a:ext>
            </a:extLst>
          </p:cNvPr>
          <p:cNvSpPr txBox="1">
            <a:spLocks/>
          </p:cNvSpPr>
          <p:nvPr/>
        </p:nvSpPr>
        <p:spPr>
          <a:xfrm>
            <a:off x="6441270" y="1718277"/>
            <a:ext cx="4601449" cy="495565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en-US" sz="2400" b="1" dirty="0">
                <a:latin typeface="Kumbh Sans Medium" pitchFamily="2" charset="77"/>
              </a:rPr>
              <a:t>What might you change in your own practice because of this session?</a:t>
            </a:r>
          </a:p>
          <a:p>
            <a:pPr algn="l">
              <a:lnSpc>
                <a:spcPct val="150000"/>
              </a:lnSpc>
            </a:pPr>
            <a:endParaRPr lang="en-US" sz="1800" kern="100" dirty="0">
              <a:latin typeface="Kumbh Sans Medium" pitchFamily="2" charset="77"/>
              <a:ea typeface="Aptos" panose="020B0004020202020204" pitchFamily="34" charset="0"/>
              <a:cs typeface="Kumbh Sans Medium" pitchFamily="2" charset="0"/>
            </a:endParaRPr>
          </a:p>
          <a:p>
            <a:pPr algn="l">
              <a:lnSpc>
                <a:spcPct val="150000"/>
              </a:lnSpc>
            </a:pPr>
            <a:r>
              <a:rPr lang="en-US" sz="1800" kern="100" dirty="0">
                <a:latin typeface="Kumbh Sans Medium" pitchFamily="2" charset="77"/>
                <a:ea typeface="Aptos" panose="020B0004020202020204" pitchFamily="34" charset="0"/>
                <a:cs typeface="Kumbh Sans Medium" pitchFamily="2" charset="0"/>
              </a:rPr>
              <a:t>Find out more from reliable sources:</a:t>
            </a:r>
          </a:p>
          <a:p>
            <a:pPr marL="342900" indent="-342900" algn="l">
              <a:lnSpc>
                <a:spcPct val="150000"/>
              </a:lnSpc>
              <a:buFont typeface="Arial" panose="020B0604020202020204" pitchFamily="34" charset="0"/>
              <a:buChar char="•"/>
            </a:pPr>
            <a:r>
              <a:rPr lang="en-GB" sz="1800" kern="100" dirty="0">
                <a:effectLst/>
                <a:latin typeface="Kumbh Sans Medium" pitchFamily="2" charset="0"/>
                <a:ea typeface="Aptos" panose="020B0004020202020204" pitchFamily="34" charset="0"/>
                <a:cs typeface="Kumbh Sans Medium" pitchFamily="2" charset="0"/>
              </a:rPr>
              <a:t>British Liver Trust </a:t>
            </a:r>
            <a:r>
              <a:rPr lang="en-GB" sz="1800" u="sng" kern="100" dirty="0">
                <a:solidFill>
                  <a:srgbClr val="467886"/>
                </a:solidFill>
                <a:effectLst/>
                <a:latin typeface="Kumbh Sans Medium" pitchFamily="2" charset="0"/>
                <a:ea typeface="Aptos" panose="020B0004020202020204" pitchFamily="34" charset="0"/>
                <a:cs typeface="Kumbh Sans Medium" pitchFamily="2" charset="0"/>
                <a:hlinkClick r:id="rId3"/>
              </a:rPr>
              <a:t>www.britishlivertrust.org.uk</a:t>
            </a:r>
            <a:endParaRPr lang="en-GB" sz="1800" u="sng" kern="100" dirty="0">
              <a:solidFill>
                <a:srgbClr val="467886"/>
              </a:solidFill>
              <a:latin typeface="Kumbh Sans Medium" pitchFamily="2" charset="0"/>
              <a:ea typeface="Aptos" panose="020B0004020202020204" pitchFamily="34" charset="0"/>
              <a:cs typeface="Kumbh Sans Medium" pitchFamily="2" charset="0"/>
            </a:endParaRPr>
          </a:p>
          <a:p>
            <a:pPr marL="342900" indent="-342900" algn="l">
              <a:lnSpc>
                <a:spcPct val="150000"/>
              </a:lnSpc>
              <a:buFont typeface="Arial" panose="020B0604020202020204" pitchFamily="34" charset="0"/>
              <a:buChar char="•"/>
            </a:pPr>
            <a:r>
              <a:rPr lang="en-GB" sz="1800" kern="100" dirty="0">
                <a:effectLst/>
                <a:latin typeface="Kumbh Sans Medium" pitchFamily="2" charset="0"/>
                <a:ea typeface="Aptos" panose="020B0004020202020204" pitchFamily="34" charset="0"/>
                <a:cs typeface="Kumbh Sans Medium" pitchFamily="2" charset="0"/>
              </a:rPr>
              <a:t>Hepatitis C Trust </a:t>
            </a:r>
            <a:r>
              <a:rPr lang="en-GB" sz="1800" u="sng" kern="100" dirty="0">
                <a:solidFill>
                  <a:srgbClr val="467886"/>
                </a:solidFill>
                <a:effectLst/>
                <a:latin typeface="Kumbh Sans Medium" pitchFamily="2" charset="0"/>
                <a:ea typeface="Aptos" panose="020B0004020202020204" pitchFamily="34" charset="0"/>
                <a:cs typeface="Kumbh Sans Medium" pitchFamily="2" charset="0"/>
                <a:hlinkClick r:id="rId4"/>
              </a:rPr>
              <a:t>www.hepctrust.org.uk</a:t>
            </a:r>
            <a:endParaRPr lang="en-GB" sz="1800" u="sng" kern="100" dirty="0">
              <a:solidFill>
                <a:srgbClr val="467886"/>
              </a:solidFill>
              <a:latin typeface="Kumbh Sans Medium" pitchFamily="2" charset="0"/>
              <a:ea typeface="Aptos" panose="020B0004020202020204" pitchFamily="34" charset="0"/>
              <a:cs typeface="Kumbh Sans Medium" pitchFamily="2" charset="0"/>
            </a:endParaRPr>
          </a:p>
          <a:p>
            <a:pPr marL="342900" indent="-342900" algn="l">
              <a:lnSpc>
                <a:spcPct val="150000"/>
              </a:lnSpc>
              <a:buFont typeface="Arial" panose="020B0604020202020204" pitchFamily="34" charset="0"/>
              <a:buChar char="•"/>
            </a:pPr>
            <a:r>
              <a:rPr lang="en-GB" sz="1800" kern="100" dirty="0">
                <a:effectLst/>
                <a:latin typeface="Kumbh Sans Medium" pitchFamily="2" charset="0"/>
                <a:ea typeface="Aptos" panose="020B0004020202020204" pitchFamily="34" charset="0"/>
                <a:cs typeface="Kumbh Sans Medium" pitchFamily="2" charset="0"/>
              </a:rPr>
              <a:t>National AIDS Trust </a:t>
            </a:r>
            <a:r>
              <a:rPr lang="en-GB" sz="1800" u="sng" kern="100" dirty="0">
                <a:solidFill>
                  <a:srgbClr val="467886"/>
                </a:solidFill>
                <a:effectLst/>
                <a:latin typeface="Kumbh Sans Medium" pitchFamily="2" charset="0"/>
                <a:ea typeface="Aptos" panose="020B0004020202020204" pitchFamily="34" charset="0"/>
                <a:cs typeface="Kumbh Sans Medium" pitchFamily="2" charset="0"/>
                <a:hlinkClick r:id="rId5"/>
              </a:rPr>
              <a:t>www.nat.org.uk</a:t>
            </a:r>
            <a:endParaRPr lang="en-GB" sz="1800" kern="100" dirty="0">
              <a:effectLst/>
              <a:latin typeface="Kumbh Sans Medium" pitchFamily="2" charset="0"/>
              <a:ea typeface="Aptos" panose="020B0004020202020204" pitchFamily="34" charset="0"/>
              <a:cs typeface="Kumbh Sans Medium" pitchFamily="2" charset="0"/>
            </a:endParaRPr>
          </a:p>
          <a:p>
            <a:pPr marL="342900" indent="-342900" algn="l">
              <a:lnSpc>
                <a:spcPct val="150000"/>
              </a:lnSpc>
              <a:buFont typeface="Arial" panose="020B0604020202020204" pitchFamily="34" charset="0"/>
              <a:buChar char="•"/>
            </a:pPr>
            <a:endParaRPr lang="en-US" sz="2400" dirty="0">
              <a:latin typeface="Kumbh Sans Medium" pitchFamily="2" charset="77"/>
            </a:endParaRPr>
          </a:p>
        </p:txBody>
      </p:sp>
      <p:pic>
        <p:nvPicPr>
          <p:cNvPr id="2" name="Picture 1">
            <a:extLst>
              <a:ext uri="{FF2B5EF4-FFF2-40B4-BE49-F238E27FC236}">
                <a16:creationId xmlns:a16="http://schemas.microsoft.com/office/drawing/2014/main" id="{F073B3A2-F7C4-117C-0788-28F7D3E19055}"/>
              </a:ext>
            </a:extLst>
          </p:cNvPr>
          <p:cNvPicPr>
            <a:picLocks noGrp="1" noRot="1" noChangeAspect="1" noMove="1" noResize="1" noEditPoints="1" noAdjustHandles="1" noChangeArrowheads="1" noChangeShapeType="1" noCrop="1"/>
          </p:cNvPicPr>
          <p:nvPr/>
        </p:nvPicPr>
        <p:blipFill>
          <a:blip r:embed="rId6"/>
          <a:srcRect/>
          <a:stretch/>
        </p:blipFill>
        <p:spPr>
          <a:xfrm>
            <a:off x="1358177" y="1142093"/>
            <a:ext cx="3870150" cy="4573814"/>
          </a:xfrm>
          <a:prstGeom prst="rect">
            <a:avLst/>
          </a:prstGeom>
        </p:spPr>
      </p:pic>
      <p:sp>
        <p:nvSpPr>
          <p:cNvPr id="3" name="Title 1">
            <a:extLst>
              <a:ext uri="{FF2B5EF4-FFF2-40B4-BE49-F238E27FC236}">
                <a16:creationId xmlns:a16="http://schemas.microsoft.com/office/drawing/2014/main" id="{BFEEA153-4BFC-E294-F463-AB404AE256D8}"/>
              </a:ext>
            </a:extLst>
          </p:cNvPr>
          <p:cNvSpPr txBox="1">
            <a:spLocks/>
          </p:cNvSpPr>
          <p:nvPr/>
        </p:nvSpPr>
        <p:spPr>
          <a:xfrm>
            <a:off x="6096000" y="911706"/>
            <a:ext cx="5354171" cy="5551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400" dirty="0">
                <a:latin typeface="Hintdake Sans" pitchFamily="2" charset="77"/>
              </a:rPr>
              <a:t>reflections</a:t>
            </a:r>
          </a:p>
        </p:txBody>
      </p:sp>
    </p:spTree>
    <p:extLst>
      <p:ext uri="{BB962C8B-B14F-4D97-AF65-F5344CB8AC3E}">
        <p14:creationId xmlns:p14="http://schemas.microsoft.com/office/powerpoint/2010/main" val="18777090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butterfly with black background&#10;&#10;AI-generated content may be incorrect.">
            <a:extLst>
              <a:ext uri="{FF2B5EF4-FFF2-40B4-BE49-F238E27FC236}">
                <a16:creationId xmlns:a16="http://schemas.microsoft.com/office/drawing/2014/main" id="{9A38198E-8746-56D2-4B56-0EBF7CAB6D03}"/>
              </a:ext>
            </a:extLst>
          </p:cNvPr>
          <p:cNvPicPr>
            <a:picLocks noChangeAspect="1"/>
          </p:cNvPicPr>
          <p:nvPr/>
        </p:nvPicPr>
        <p:blipFill rotWithShape="1">
          <a:blip r:embed="rId3"/>
          <a:srcRect l="8282" t="15196" r="8545" b="13285"/>
          <a:stretch/>
        </p:blipFill>
        <p:spPr>
          <a:xfrm flipH="1">
            <a:off x="-5176944" y="267465"/>
            <a:ext cx="10393647" cy="6323070"/>
          </a:xfrm>
          <a:prstGeom prst="rect">
            <a:avLst/>
          </a:prstGeom>
        </p:spPr>
      </p:pic>
      <p:sp>
        <p:nvSpPr>
          <p:cNvPr id="8" name="Title 1">
            <a:extLst>
              <a:ext uri="{FF2B5EF4-FFF2-40B4-BE49-F238E27FC236}">
                <a16:creationId xmlns:a16="http://schemas.microsoft.com/office/drawing/2014/main" id="{F7C15099-5296-2CBE-58E9-4A4822B789FE}"/>
              </a:ext>
            </a:extLst>
          </p:cNvPr>
          <p:cNvSpPr txBox="1">
            <a:spLocks/>
          </p:cNvSpPr>
          <p:nvPr/>
        </p:nvSpPr>
        <p:spPr>
          <a:xfrm>
            <a:off x="6569765" y="3866255"/>
            <a:ext cx="4880406" cy="127747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endParaRPr lang="en-US" sz="2000" dirty="0">
              <a:latin typeface="Kumbh Sans Medium" pitchFamily="2" charset="77"/>
            </a:endParaRPr>
          </a:p>
        </p:txBody>
      </p:sp>
      <p:sp>
        <p:nvSpPr>
          <p:cNvPr id="11" name="Title 1">
            <a:extLst>
              <a:ext uri="{FF2B5EF4-FFF2-40B4-BE49-F238E27FC236}">
                <a16:creationId xmlns:a16="http://schemas.microsoft.com/office/drawing/2014/main" id="{B766C4BE-EE70-E741-7EC9-A2A7A10CCF92}"/>
              </a:ext>
            </a:extLst>
          </p:cNvPr>
          <p:cNvSpPr txBox="1">
            <a:spLocks/>
          </p:cNvSpPr>
          <p:nvPr/>
        </p:nvSpPr>
        <p:spPr>
          <a:xfrm>
            <a:off x="6096000" y="911706"/>
            <a:ext cx="5354171" cy="5551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400" dirty="0">
                <a:latin typeface="Hintdake Sans" pitchFamily="2" charset="77"/>
              </a:rPr>
              <a:t>Thank you</a:t>
            </a:r>
          </a:p>
        </p:txBody>
      </p:sp>
      <p:sp>
        <p:nvSpPr>
          <p:cNvPr id="12" name="Title 1">
            <a:extLst>
              <a:ext uri="{FF2B5EF4-FFF2-40B4-BE49-F238E27FC236}">
                <a16:creationId xmlns:a16="http://schemas.microsoft.com/office/drawing/2014/main" id="{FC06F071-81A4-0ABB-76F1-2227BCA73CB1}"/>
              </a:ext>
            </a:extLst>
          </p:cNvPr>
          <p:cNvSpPr txBox="1">
            <a:spLocks/>
          </p:cNvSpPr>
          <p:nvPr/>
        </p:nvSpPr>
        <p:spPr>
          <a:xfrm>
            <a:off x="6096000" y="1609096"/>
            <a:ext cx="5354171" cy="20283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2400" dirty="0">
                <a:solidFill>
                  <a:srgbClr val="000000"/>
                </a:solidFill>
                <a:effectLst/>
                <a:latin typeface="Kumbh Sans Medium" pitchFamily="2" charset="77"/>
              </a:rPr>
              <a:t>DM @hivandhep.awareness on </a:t>
            </a:r>
            <a:r>
              <a:rPr lang="en-GB" sz="2400" dirty="0" err="1">
                <a:solidFill>
                  <a:srgbClr val="000000"/>
                </a:solidFill>
                <a:effectLst/>
                <a:latin typeface="Kumbh Sans Medium" pitchFamily="2" charset="77"/>
              </a:rPr>
              <a:t>instagram</a:t>
            </a:r>
            <a:endParaRPr lang="en-GB" sz="2400" dirty="0">
              <a:solidFill>
                <a:srgbClr val="000000"/>
              </a:solidFill>
              <a:effectLst/>
              <a:latin typeface="Kumbh Sans Medium" pitchFamily="2" charset="77"/>
            </a:endParaRPr>
          </a:p>
          <a:p>
            <a:pPr algn="l">
              <a:lnSpc>
                <a:spcPct val="100000"/>
              </a:lnSpc>
            </a:pPr>
            <a:endParaRPr lang="en-GB" sz="2400" dirty="0">
              <a:solidFill>
                <a:srgbClr val="000000"/>
              </a:solidFill>
              <a:effectLst/>
              <a:latin typeface="Kumbh Sans Medium" pitchFamily="2" charset="77"/>
            </a:endParaRPr>
          </a:p>
          <a:p>
            <a:pPr algn="l">
              <a:lnSpc>
                <a:spcPct val="100000"/>
              </a:lnSpc>
            </a:pPr>
            <a:r>
              <a:rPr lang="en-GB" sz="2400" dirty="0">
                <a:solidFill>
                  <a:srgbClr val="000000"/>
                </a:solidFill>
                <a:latin typeface="Kumbh Sans Medium" pitchFamily="2" charset="77"/>
              </a:rPr>
              <a:t>[</a:t>
            </a:r>
            <a:r>
              <a:rPr lang="en-GB" sz="2400" dirty="0">
                <a:solidFill>
                  <a:srgbClr val="000000"/>
                </a:solidFill>
                <a:highlight>
                  <a:srgbClr val="FFFF00"/>
                </a:highlight>
                <a:latin typeface="Kumbh Sans Medium" pitchFamily="2" charset="77"/>
              </a:rPr>
              <a:t>insert your own details</a:t>
            </a:r>
            <a:r>
              <a:rPr lang="en-GB" sz="2400" dirty="0">
                <a:solidFill>
                  <a:srgbClr val="000000"/>
                </a:solidFill>
                <a:latin typeface="Kumbh Sans Medium" pitchFamily="2" charset="77"/>
              </a:rPr>
              <a:t>]</a:t>
            </a:r>
            <a:endParaRPr lang="en-US" sz="2400" dirty="0">
              <a:latin typeface="Kumbh Sans Medium" pitchFamily="2" charset="77"/>
            </a:endParaRPr>
          </a:p>
        </p:txBody>
      </p:sp>
      <p:sp>
        <p:nvSpPr>
          <p:cNvPr id="13" name="Rounded Rectangle 12">
            <a:extLst>
              <a:ext uri="{FF2B5EF4-FFF2-40B4-BE49-F238E27FC236}">
                <a16:creationId xmlns:a16="http://schemas.microsoft.com/office/drawing/2014/main" id="{7ECF185D-9F69-722C-5F88-E61F6A6A745A}"/>
              </a:ext>
            </a:extLst>
          </p:cNvPr>
          <p:cNvSpPr/>
          <p:nvPr/>
        </p:nvSpPr>
        <p:spPr>
          <a:xfrm>
            <a:off x="5847180" y="4128630"/>
            <a:ext cx="7401339" cy="2151982"/>
          </a:xfrm>
          <a:prstGeom prst="roundRect">
            <a:avLst>
              <a:gd name="adj" fmla="val 8339"/>
            </a:avLst>
          </a:prstGeom>
          <a:solidFill>
            <a:srgbClr val="E5CA0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0B9F0148-4311-C56F-5F6E-17B78B9BA44D}"/>
              </a:ext>
            </a:extLst>
          </p:cNvPr>
          <p:cNvSpPr txBox="1">
            <a:spLocks/>
          </p:cNvSpPr>
          <p:nvPr/>
        </p:nvSpPr>
        <p:spPr>
          <a:xfrm>
            <a:off x="6102054" y="4605072"/>
            <a:ext cx="4002741" cy="17147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2000" dirty="0">
                <a:solidFill>
                  <a:srgbClr val="000000"/>
                </a:solidFill>
                <a:effectLst/>
                <a:latin typeface="Kumbh Sans Medium" pitchFamily="2" charset="77"/>
              </a:rPr>
              <a:t>Visit the pro</a:t>
            </a:r>
            <a:r>
              <a:rPr lang="en-GB" sz="2000" dirty="0">
                <a:solidFill>
                  <a:srgbClr val="000000"/>
                </a:solidFill>
                <a:latin typeface="Kumbh Sans Medium" pitchFamily="2" charset="77"/>
              </a:rPr>
              <a:t>ject website for FREE </a:t>
            </a:r>
            <a:r>
              <a:rPr lang="en-GB" sz="2000" dirty="0">
                <a:solidFill>
                  <a:srgbClr val="000000"/>
                </a:solidFill>
                <a:effectLst/>
                <a:latin typeface="Kumbh Sans Medium" pitchFamily="2" charset="77"/>
              </a:rPr>
              <a:t>posters, inclusive consent forms and further information </a:t>
            </a:r>
            <a:r>
              <a:rPr lang="en-US" sz="2000" dirty="0">
                <a:latin typeface="Kumbh Sans Medium" pitchFamily="2" charset="0"/>
                <a:cs typeface="Kumbh Sans Medium" pitchFamily="2" charset="0"/>
              </a:rPr>
              <a:t>nat.org.uk/</a:t>
            </a:r>
            <a:r>
              <a:rPr lang="en-US" sz="2000" dirty="0" err="1">
                <a:latin typeface="Kumbh Sans Medium" pitchFamily="2" charset="0"/>
                <a:cs typeface="Kumbh Sans Medium" pitchFamily="2" charset="0"/>
              </a:rPr>
              <a:t>bbv</a:t>
            </a:r>
            <a:r>
              <a:rPr lang="en-US" sz="2000" dirty="0">
                <a:latin typeface="Kumbh Sans Medium" pitchFamily="2" charset="0"/>
                <a:cs typeface="Kumbh Sans Medium" pitchFamily="2" charset="0"/>
              </a:rPr>
              <a:t>-tattooing-piercing</a:t>
            </a:r>
          </a:p>
          <a:p>
            <a:pPr algn="l">
              <a:lnSpc>
                <a:spcPct val="100000"/>
              </a:lnSpc>
            </a:pPr>
            <a:endParaRPr lang="en-GB" sz="2400" dirty="0">
              <a:solidFill>
                <a:srgbClr val="000000"/>
              </a:solidFill>
              <a:effectLst/>
              <a:latin typeface="Kumbh Sans Medium" pitchFamily="2" charset="77"/>
            </a:endParaRPr>
          </a:p>
        </p:txBody>
      </p:sp>
      <p:pic>
        <p:nvPicPr>
          <p:cNvPr id="2" name="Picture 1" descr="A qr code with a few squares&#10;&#10;AI-generated content may be incorrect.">
            <a:extLst>
              <a:ext uri="{FF2B5EF4-FFF2-40B4-BE49-F238E27FC236}">
                <a16:creationId xmlns:a16="http://schemas.microsoft.com/office/drawing/2014/main" id="{C5BD45D5-8576-3885-4AD7-005428475A75}"/>
              </a:ext>
            </a:extLst>
          </p:cNvPr>
          <p:cNvPicPr>
            <a:picLocks noChangeAspect="1"/>
          </p:cNvPicPr>
          <p:nvPr/>
        </p:nvPicPr>
        <p:blipFill>
          <a:blip r:embed="rId4"/>
          <a:stretch>
            <a:fillRect/>
          </a:stretch>
        </p:blipFill>
        <p:spPr>
          <a:xfrm>
            <a:off x="10359669" y="4504990"/>
            <a:ext cx="1257300" cy="1274837"/>
          </a:xfrm>
          <a:prstGeom prst="rect">
            <a:avLst/>
          </a:prstGeom>
        </p:spPr>
      </p:pic>
    </p:spTree>
    <p:extLst>
      <p:ext uri="{BB962C8B-B14F-4D97-AF65-F5344CB8AC3E}">
        <p14:creationId xmlns:p14="http://schemas.microsoft.com/office/powerpoint/2010/main" val="24328758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C81C2-9BD6-1823-C4A2-C9AA6BF6B8F1}"/>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6E453E3E-C6A0-332C-26C2-1C3FC7DF659C}"/>
              </a:ext>
            </a:extLst>
          </p:cNvPr>
          <p:cNvSpPr/>
          <p:nvPr/>
        </p:nvSpPr>
        <p:spPr>
          <a:xfrm>
            <a:off x="304800" y="274320"/>
            <a:ext cx="11582400" cy="6309360"/>
          </a:xfrm>
          <a:prstGeom prst="roundRect">
            <a:avLst>
              <a:gd name="adj" fmla="val 3334"/>
            </a:avLst>
          </a:prstGeom>
          <a:noFill/>
          <a:ln w="38100">
            <a:solidFill>
              <a:srgbClr val="93B4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7E6FDA0-8914-01A7-3FF2-F5A2FD65FA56}"/>
              </a:ext>
            </a:extLst>
          </p:cNvPr>
          <p:cNvSpPr txBox="1">
            <a:spLocks/>
          </p:cNvSpPr>
          <p:nvPr/>
        </p:nvSpPr>
        <p:spPr>
          <a:xfrm>
            <a:off x="6441270" y="1718277"/>
            <a:ext cx="4601449" cy="374943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lnSpc>
                <a:spcPct val="150000"/>
              </a:lnSpc>
              <a:buFont typeface="Arial" panose="020B0604020202020204" pitchFamily="34" charset="0"/>
              <a:buChar char="•"/>
            </a:pPr>
            <a:r>
              <a:rPr lang="en-US" sz="2400" dirty="0">
                <a:latin typeface="Kumbh Sans Medium" pitchFamily="2" charset="77"/>
              </a:rPr>
              <a:t>About us</a:t>
            </a:r>
          </a:p>
          <a:p>
            <a:pPr marL="342900" indent="-342900" algn="l">
              <a:lnSpc>
                <a:spcPct val="150000"/>
              </a:lnSpc>
              <a:buFont typeface="Arial" panose="020B0604020202020204" pitchFamily="34" charset="0"/>
              <a:buChar char="•"/>
            </a:pPr>
            <a:r>
              <a:rPr lang="en-US" sz="2400" dirty="0">
                <a:latin typeface="Kumbh Sans Medium" pitchFamily="2" charset="77"/>
              </a:rPr>
              <a:t>Everyone needs to feel safe to share, knowing it won’t be gossiped about</a:t>
            </a:r>
          </a:p>
          <a:p>
            <a:pPr marL="342900" indent="-342900" algn="l">
              <a:lnSpc>
                <a:spcPct val="150000"/>
              </a:lnSpc>
              <a:buFont typeface="Arial" panose="020B0604020202020204" pitchFamily="34" charset="0"/>
              <a:buChar char="•"/>
            </a:pPr>
            <a:r>
              <a:rPr lang="en-US" sz="2400" dirty="0">
                <a:latin typeface="Kumbh Sans Medium" pitchFamily="2" charset="77"/>
              </a:rPr>
              <a:t>Judgement-free zones support inclusion (there are no stupid questions)</a:t>
            </a:r>
          </a:p>
        </p:txBody>
      </p:sp>
      <p:pic>
        <p:nvPicPr>
          <p:cNvPr id="2" name="Picture 1">
            <a:extLst>
              <a:ext uri="{FF2B5EF4-FFF2-40B4-BE49-F238E27FC236}">
                <a16:creationId xmlns:a16="http://schemas.microsoft.com/office/drawing/2014/main" id="{EDB4CD59-08DE-C5E6-677B-DC8DAFC130CF}"/>
              </a:ext>
            </a:extLst>
          </p:cNvPr>
          <p:cNvPicPr>
            <a:picLocks noGrp="1" noRot="1" noChangeAspect="1" noMove="1" noResize="1" noEditPoints="1" noAdjustHandles="1" noChangeArrowheads="1" noChangeShapeType="1" noCrop="1"/>
          </p:cNvPicPr>
          <p:nvPr/>
        </p:nvPicPr>
        <p:blipFill>
          <a:blip r:embed="rId3"/>
          <a:srcRect/>
          <a:stretch/>
        </p:blipFill>
        <p:spPr>
          <a:xfrm>
            <a:off x="1358177" y="1142093"/>
            <a:ext cx="3870150" cy="4573814"/>
          </a:xfrm>
          <a:prstGeom prst="rect">
            <a:avLst/>
          </a:prstGeom>
        </p:spPr>
      </p:pic>
    </p:spTree>
    <p:extLst>
      <p:ext uri="{BB962C8B-B14F-4D97-AF65-F5344CB8AC3E}">
        <p14:creationId xmlns:p14="http://schemas.microsoft.com/office/powerpoint/2010/main" val="21375647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7A5AE-5F54-9854-E0D4-A15D6547415D}"/>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A327EDD6-C31D-4F71-8EDE-E1AD36F0169A}"/>
              </a:ext>
            </a:extLst>
          </p:cNvPr>
          <p:cNvSpPr/>
          <p:nvPr/>
        </p:nvSpPr>
        <p:spPr>
          <a:xfrm>
            <a:off x="304800" y="274320"/>
            <a:ext cx="11582400" cy="6309360"/>
          </a:xfrm>
          <a:prstGeom prst="roundRect">
            <a:avLst>
              <a:gd name="adj" fmla="val 3334"/>
            </a:avLst>
          </a:prstGeom>
          <a:noFill/>
          <a:ln w="38100">
            <a:solidFill>
              <a:srgbClr val="93B4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22F52F9-E13C-E669-506E-072380192239}"/>
              </a:ext>
            </a:extLst>
          </p:cNvPr>
          <p:cNvSpPr txBox="1">
            <a:spLocks/>
          </p:cNvSpPr>
          <p:nvPr/>
        </p:nvSpPr>
        <p:spPr>
          <a:xfrm>
            <a:off x="992526" y="1142093"/>
            <a:ext cx="4601449" cy="5551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400" dirty="0">
                <a:latin typeface="Hintdake Sans" pitchFamily="2" charset="77"/>
              </a:rPr>
              <a:t>Your thoughts</a:t>
            </a:r>
          </a:p>
        </p:txBody>
      </p:sp>
      <p:sp>
        <p:nvSpPr>
          <p:cNvPr id="12" name="Title 1">
            <a:extLst>
              <a:ext uri="{FF2B5EF4-FFF2-40B4-BE49-F238E27FC236}">
                <a16:creationId xmlns:a16="http://schemas.microsoft.com/office/drawing/2014/main" id="{09F941C2-257B-AA32-D4D3-06BA6FE4E078}"/>
              </a:ext>
            </a:extLst>
          </p:cNvPr>
          <p:cNvSpPr txBox="1">
            <a:spLocks/>
          </p:cNvSpPr>
          <p:nvPr/>
        </p:nvSpPr>
        <p:spPr>
          <a:xfrm>
            <a:off x="992525" y="1966472"/>
            <a:ext cx="4601449" cy="374943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2400" dirty="0">
                <a:solidFill>
                  <a:srgbClr val="000000"/>
                </a:solidFill>
                <a:effectLst/>
                <a:latin typeface="Kumbh Sans Medium" pitchFamily="2" charset="77"/>
              </a:rPr>
              <a:t>Write down one:</a:t>
            </a:r>
          </a:p>
          <a:p>
            <a:pPr algn="l">
              <a:lnSpc>
                <a:spcPct val="100000"/>
              </a:lnSpc>
            </a:pPr>
            <a:endParaRPr lang="en-GB" sz="2400" dirty="0">
              <a:solidFill>
                <a:srgbClr val="000000"/>
              </a:solidFill>
              <a:effectLst/>
              <a:latin typeface="Kumbh Sans Medium" pitchFamily="2" charset="77"/>
            </a:endParaRPr>
          </a:p>
          <a:p>
            <a:pPr marL="342900" indent="-342900" algn="l">
              <a:lnSpc>
                <a:spcPct val="100000"/>
              </a:lnSpc>
              <a:buFont typeface="Arial" panose="020B0604020202020204" pitchFamily="34" charset="0"/>
              <a:buChar char="•"/>
            </a:pPr>
            <a:r>
              <a:rPr lang="en-GB" sz="2400" dirty="0">
                <a:solidFill>
                  <a:srgbClr val="000000"/>
                </a:solidFill>
                <a:latin typeface="Kumbh Sans Medium" pitchFamily="2" charset="77"/>
              </a:rPr>
              <a:t>thought or feeling</a:t>
            </a:r>
          </a:p>
          <a:p>
            <a:pPr marL="342900" indent="-342900" algn="l">
              <a:lnSpc>
                <a:spcPct val="100000"/>
              </a:lnSpc>
              <a:buFont typeface="Arial" panose="020B0604020202020204" pitchFamily="34" charset="0"/>
              <a:buChar char="•"/>
            </a:pPr>
            <a:r>
              <a:rPr lang="en-GB" sz="2400" dirty="0">
                <a:solidFill>
                  <a:srgbClr val="000000"/>
                </a:solidFill>
                <a:latin typeface="Kumbh Sans Medium" pitchFamily="2" charset="77"/>
              </a:rPr>
              <a:t>q</a:t>
            </a:r>
            <a:r>
              <a:rPr lang="en-GB" sz="2400" dirty="0">
                <a:solidFill>
                  <a:srgbClr val="000000"/>
                </a:solidFill>
                <a:effectLst/>
                <a:latin typeface="Kumbh Sans Medium" pitchFamily="2" charset="77"/>
              </a:rPr>
              <a:t>uestion</a:t>
            </a:r>
          </a:p>
          <a:p>
            <a:pPr marL="342900" indent="-342900" algn="l">
              <a:lnSpc>
                <a:spcPct val="100000"/>
              </a:lnSpc>
              <a:buFont typeface="Arial" panose="020B0604020202020204" pitchFamily="34" charset="0"/>
              <a:buChar char="•"/>
            </a:pPr>
            <a:r>
              <a:rPr lang="en-GB" sz="2400" dirty="0">
                <a:solidFill>
                  <a:srgbClr val="000000"/>
                </a:solidFill>
                <a:latin typeface="Kumbh Sans Medium" pitchFamily="2" charset="77"/>
              </a:rPr>
              <a:t>concern</a:t>
            </a:r>
          </a:p>
          <a:p>
            <a:pPr marL="342900" indent="-342900" algn="l">
              <a:lnSpc>
                <a:spcPct val="100000"/>
              </a:lnSpc>
              <a:buFont typeface="Arial" panose="020B0604020202020204" pitchFamily="34" charset="0"/>
              <a:buChar char="•"/>
            </a:pPr>
            <a:r>
              <a:rPr lang="en-GB" sz="2400" dirty="0">
                <a:solidFill>
                  <a:srgbClr val="000000"/>
                </a:solidFill>
                <a:latin typeface="Kumbh Sans Medium" pitchFamily="2" charset="77"/>
              </a:rPr>
              <a:t>e</a:t>
            </a:r>
            <a:r>
              <a:rPr lang="en-GB" sz="2400" dirty="0">
                <a:solidFill>
                  <a:srgbClr val="000000"/>
                </a:solidFill>
                <a:effectLst/>
                <a:latin typeface="Kumbh Sans Medium" pitchFamily="2" charset="77"/>
              </a:rPr>
              <a:t>xperience</a:t>
            </a:r>
          </a:p>
          <a:p>
            <a:pPr algn="l">
              <a:lnSpc>
                <a:spcPct val="100000"/>
              </a:lnSpc>
            </a:pPr>
            <a:endParaRPr lang="en-GB" sz="2400" dirty="0">
              <a:solidFill>
                <a:srgbClr val="000000"/>
              </a:solidFill>
              <a:effectLst/>
              <a:latin typeface="Kumbh Sans Medium" pitchFamily="2" charset="77"/>
            </a:endParaRPr>
          </a:p>
          <a:p>
            <a:pPr algn="l">
              <a:lnSpc>
                <a:spcPct val="100000"/>
              </a:lnSpc>
            </a:pPr>
            <a:r>
              <a:rPr lang="en-GB" sz="2400" dirty="0">
                <a:solidFill>
                  <a:srgbClr val="000000"/>
                </a:solidFill>
                <a:latin typeface="Kumbh Sans Medium" pitchFamily="2" charset="77"/>
              </a:rPr>
              <a:t>you might have about HIV or Hepatitis or how they are passed on</a:t>
            </a:r>
            <a:endParaRPr lang="en-US" sz="2400" dirty="0">
              <a:latin typeface="Kumbh Sans Medium" pitchFamily="2" charset="77"/>
            </a:endParaRPr>
          </a:p>
        </p:txBody>
      </p:sp>
      <p:pic>
        <p:nvPicPr>
          <p:cNvPr id="11" name="Picture 10">
            <a:extLst>
              <a:ext uri="{FF2B5EF4-FFF2-40B4-BE49-F238E27FC236}">
                <a16:creationId xmlns:a16="http://schemas.microsoft.com/office/drawing/2014/main" id="{3B6978D3-9D70-9B6D-FBF6-85AE2A97AF0C}"/>
              </a:ext>
            </a:extLst>
          </p:cNvPr>
          <p:cNvPicPr>
            <a:picLocks noChangeAspect="1"/>
          </p:cNvPicPr>
          <p:nvPr/>
        </p:nvPicPr>
        <p:blipFill>
          <a:blip r:embed="rId3"/>
          <a:stretch>
            <a:fillRect/>
          </a:stretch>
        </p:blipFill>
        <p:spPr>
          <a:xfrm>
            <a:off x="5866207" y="1042987"/>
            <a:ext cx="5210175" cy="4772025"/>
          </a:xfrm>
          <a:prstGeom prst="rect">
            <a:avLst/>
          </a:prstGeom>
          <a:ln>
            <a:solidFill>
              <a:srgbClr val="E5CA00"/>
            </a:solidFill>
          </a:ln>
        </p:spPr>
      </p:pic>
    </p:spTree>
    <p:extLst>
      <p:ext uri="{BB962C8B-B14F-4D97-AF65-F5344CB8AC3E}">
        <p14:creationId xmlns:p14="http://schemas.microsoft.com/office/powerpoint/2010/main" val="28238305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18020-D672-22BF-7357-73B2E11272EC}"/>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27975AB0-68E9-A186-5DE1-A2F8F75514FC}"/>
              </a:ext>
            </a:extLst>
          </p:cNvPr>
          <p:cNvSpPr/>
          <p:nvPr/>
        </p:nvSpPr>
        <p:spPr>
          <a:xfrm>
            <a:off x="304800" y="274320"/>
            <a:ext cx="11582400" cy="6309360"/>
          </a:xfrm>
          <a:prstGeom prst="roundRect">
            <a:avLst>
              <a:gd name="adj" fmla="val 3334"/>
            </a:avLst>
          </a:prstGeom>
          <a:noFill/>
          <a:ln w="38100">
            <a:solidFill>
              <a:srgbClr val="E5C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6C33AC-2EE4-96BA-91AC-45711323721F}"/>
              </a:ext>
            </a:extLst>
          </p:cNvPr>
          <p:cNvSpPr>
            <a:spLocks noGrp="1"/>
          </p:cNvSpPr>
          <p:nvPr>
            <p:ph type="title"/>
          </p:nvPr>
        </p:nvSpPr>
        <p:spPr>
          <a:xfrm>
            <a:off x="846735" y="443035"/>
            <a:ext cx="6970957" cy="790575"/>
          </a:xfrm>
        </p:spPr>
        <p:txBody>
          <a:bodyPr>
            <a:normAutofit fontScale="90000"/>
          </a:bodyPr>
          <a:lstStyle/>
          <a:p>
            <a:pPr marL="0" indent="0">
              <a:buNone/>
            </a:pPr>
            <a:br>
              <a:rPr lang="en-GB" sz="3200" b="1" kern="100" dirty="0">
                <a:effectLst/>
                <a:latin typeface="Hintdake Sans" pitchFamily="2" charset="0"/>
                <a:ea typeface="Times New Roman" panose="02020603050405020304" pitchFamily="18" charset="0"/>
                <a:cs typeface="Kumbh Sans Medium" pitchFamily="2" charset="0"/>
              </a:rPr>
            </a:br>
            <a:r>
              <a:rPr lang="en-GB" sz="3800" b="1" kern="100" dirty="0">
                <a:effectLst/>
                <a:latin typeface="Hintdake Sans" pitchFamily="2" charset="0"/>
                <a:ea typeface="Times New Roman" panose="02020603050405020304" pitchFamily="18" charset="0"/>
                <a:cs typeface="Kumbh Sans Medium" pitchFamily="2" charset="0"/>
              </a:rPr>
              <a:t>Hepatitis B Virus (HBV)</a:t>
            </a:r>
            <a:r>
              <a:rPr lang="en-GB" sz="3800" kern="100" dirty="0">
                <a:effectLst/>
                <a:latin typeface="Hintdake Sans" pitchFamily="2" charset="0"/>
                <a:ea typeface="Times New Roman" panose="02020603050405020304" pitchFamily="18" charset="0"/>
                <a:cs typeface="Kumbh Sans Medium" pitchFamily="2" charset="0"/>
              </a:rPr>
              <a:t> </a:t>
            </a:r>
            <a:endParaRPr lang="en-GB" sz="3800" dirty="0">
              <a:latin typeface="Hintdake Sans" pitchFamily="2" charset="0"/>
            </a:endParaRPr>
          </a:p>
        </p:txBody>
      </p:sp>
      <p:sp>
        <p:nvSpPr>
          <p:cNvPr id="5" name="Content Placeholder 2">
            <a:extLst>
              <a:ext uri="{FF2B5EF4-FFF2-40B4-BE49-F238E27FC236}">
                <a16:creationId xmlns:a16="http://schemas.microsoft.com/office/drawing/2014/main" id="{4DC0C809-2D28-DBF9-9106-D130E3D8DBB7}"/>
              </a:ext>
            </a:extLst>
          </p:cNvPr>
          <p:cNvSpPr>
            <a:spLocks noGrp="1"/>
          </p:cNvSpPr>
          <p:nvPr>
            <p:ph idx="1"/>
          </p:nvPr>
        </p:nvSpPr>
        <p:spPr>
          <a:xfrm>
            <a:off x="527538" y="1233610"/>
            <a:ext cx="9495693" cy="4873625"/>
          </a:xfrm>
        </p:spPr>
        <p:txBody>
          <a:bodyPr>
            <a:normAutofit/>
          </a:bodyPr>
          <a:lstStyle/>
          <a:p>
            <a:pPr marL="0" indent="0">
              <a:buNone/>
            </a:pPr>
            <a:endParaRPr lang="en-GB" kern="100" dirty="0">
              <a:latin typeface="Kumbh Sans Medium" pitchFamily="2" charset="0"/>
              <a:ea typeface="Times New Roman" panose="02020603050405020304" pitchFamily="18" charset="0"/>
              <a:cs typeface="Kumbh Sans Medium" pitchFamily="2" charset="0"/>
            </a:endParaRPr>
          </a:p>
          <a:p>
            <a:r>
              <a:rPr lang="en-GB" sz="2400" kern="100" dirty="0">
                <a:effectLst/>
                <a:latin typeface="Kumbh Sans Medium" pitchFamily="2" charset="0"/>
                <a:ea typeface="Times New Roman" panose="02020603050405020304" pitchFamily="18" charset="0"/>
                <a:cs typeface="Kumbh Sans Medium" pitchFamily="2" charset="0"/>
              </a:rPr>
              <a:t>Affects the liver, usually causing </a:t>
            </a:r>
            <a:r>
              <a:rPr lang="en-GB" sz="2400" b="1" kern="100" dirty="0">
                <a:effectLst/>
                <a:latin typeface="Kumbh Sans Medium" pitchFamily="2" charset="0"/>
                <a:ea typeface="Times New Roman" panose="02020603050405020304" pitchFamily="18" charset="0"/>
                <a:cs typeface="Kumbh Sans Medium" pitchFamily="2" charset="0"/>
              </a:rPr>
              <a:t>acute</a:t>
            </a:r>
            <a:r>
              <a:rPr lang="en-GB" sz="2400" kern="100" dirty="0">
                <a:effectLst/>
                <a:latin typeface="Kumbh Sans Medium" pitchFamily="2" charset="0"/>
                <a:ea typeface="Times New Roman" panose="02020603050405020304" pitchFamily="18" charset="0"/>
                <a:cs typeface="Kumbh Sans Medium" pitchFamily="2" charset="0"/>
              </a:rPr>
              <a:t> (short-term with recovery) but sometimes leading to </a:t>
            </a:r>
            <a:r>
              <a:rPr lang="en-GB" sz="2400" b="1" kern="100" dirty="0">
                <a:effectLst/>
                <a:latin typeface="Kumbh Sans Medium" pitchFamily="2" charset="0"/>
                <a:ea typeface="Times New Roman" panose="02020603050405020304" pitchFamily="18" charset="0"/>
                <a:cs typeface="Kumbh Sans Medium" pitchFamily="2" charset="0"/>
              </a:rPr>
              <a:t>chronic</a:t>
            </a:r>
            <a:r>
              <a:rPr lang="en-GB" sz="2400" kern="100" dirty="0">
                <a:effectLst/>
                <a:latin typeface="Kumbh Sans Medium" pitchFamily="2" charset="0"/>
                <a:ea typeface="Times New Roman" panose="02020603050405020304" pitchFamily="18" charset="0"/>
                <a:cs typeface="Kumbh Sans Medium" pitchFamily="2" charset="0"/>
              </a:rPr>
              <a:t> (long-term) infections. </a:t>
            </a:r>
          </a:p>
          <a:p>
            <a:endParaRPr lang="en-GB" sz="2400" kern="100" dirty="0">
              <a:effectLst/>
              <a:latin typeface="Kumbh Sans Medium" pitchFamily="2" charset="0"/>
              <a:ea typeface="Times New Roman" panose="02020603050405020304" pitchFamily="18" charset="0"/>
              <a:cs typeface="Kumbh Sans Medium" pitchFamily="2" charset="0"/>
            </a:endParaRPr>
          </a:p>
          <a:p>
            <a:r>
              <a:rPr lang="en-GB" sz="2400" kern="100" dirty="0">
                <a:effectLst/>
                <a:latin typeface="Kumbh Sans Medium" pitchFamily="2" charset="0"/>
                <a:ea typeface="Times New Roman" panose="02020603050405020304" pitchFamily="18" charset="0"/>
                <a:cs typeface="Kumbh Sans Medium" pitchFamily="2" charset="0"/>
              </a:rPr>
              <a:t>There are several safe effective treatments that reduce potential damage to the liver and the risk of onward transmission.</a:t>
            </a:r>
            <a:endParaRPr lang="en-GB" sz="2400" kern="100" dirty="0">
              <a:latin typeface="Kumbh Sans Medium" pitchFamily="2" charset="0"/>
              <a:ea typeface="Times New Roman" panose="02020603050405020304" pitchFamily="18" charset="0"/>
              <a:cs typeface="Kumbh Sans Medium" pitchFamily="2" charset="0"/>
            </a:endParaRPr>
          </a:p>
          <a:p>
            <a:endParaRPr lang="en-GB" sz="2400" kern="100" dirty="0">
              <a:effectLst/>
              <a:latin typeface="Kumbh Sans Medium" pitchFamily="2" charset="0"/>
              <a:ea typeface="Times New Roman" panose="02020603050405020304" pitchFamily="18" charset="0"/>
              <a:cs typeface="Kumbh Sans Medium" pitchFamily="2" charset="0"/>
            </a:endParaRPr>
          </a:p>
          <a:p>
            <a:r>
              <a:rPr lang="en-GB" sz="2400" kern="100" dirty="0">
                <a:latin typeface="Kumbh Sans Medium" pitchFamily="2" charset="0"/>
                <a:ea typeface="Times New Roman" panose="02020603050405020304" pitchFamily="18" charset="0"/>
                <a:cs typeface="Kumbh Sans Medium" pitchFamily="2" charset="0"/>
              </a:rPr>
              <a:t>Hepatitis B transmission happens through vaginal/anal intercourse, blood-to-blood contact via needle-sharing or needlestick injury, or transmission from mother to child</a:t>
            </a:r>
            <a:endParaRPr lang="en-GB" sz="2400" kern="100" dirty="0">
              <a:effectLst/>
              <a:latin typeface="Kumbh Sans Medium" pitchFamily="2" charset="0"/>
              <a:ea typeface="Times New Roman" panose="02020603050405020304" pitchFamily="18" charset="0"/>
              <a:cs typeface="Kumbh Sans Medium" pitchFamily="2" charset="0"/>
            </a:endParaRPr>
          </a:p>
        </p:txBody>
      </p:sp>
      <p:pic>
        <p:nvPicPr>
          <p:cNvPr id="6" name="Picture 5" descr="A colorful butterfly with black background&#10;&#10;AI-generated content may be incorrect.">
            <a:extLst>
              <a:ext uri="{FF2B5EF4-FFF2-40B4-BE49-F238E27FC236}">
                <a16:creationId xmlns:a16="http://schemas.microsoft.com/office/drawing/2014/main" id="{380AA0CE-FDE3-6D1E-A7C3-FF2D2AA8393B}"/>
              </a:ext>
            </a:extLst>
          </p:cNvPr>
          <p:cNvPicPr>
            <a:picLocks noChangeAspect="1"/>
          </p:cNvPicPr>
          <p:nvPr/>
        </p:nvPicPr>
        <p:blipFill>
          <a:blip r:embed="rId3"/>
          <a:stretch>
            <a:fillRect/>
          </a:stretch>
        </p:blipFill>
        <p:spPr>
          <a:xfrm rot="19960204">
            <a:off x="9129727" y="4545684"/>
            <a:ext cx="3083420" cy="2181492"/>
          </a:xfrm>
          <a:prstGeom prst="rect">
            <a:avLst/>
          </a:prstGeom>
        </p:spPr>
      </p:pic>
    </p:spTree>
    <p:extLst>
      <p:ext uri="{BB962C8B-B14F-4D97-AF65-F5344CB8AC3E}">
        <p14:creationId xmlns:p14="http://schemas.microsoft.com/office/powerpoint/2010/main" val="1196408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15A0C-4319-8A12-46C2-C729DCD28B39}"/>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F4A9A515-C945-89D4-9F6D-17C89E86D5E0}"/>
              </a:ext>
            </a:extLst>
          </p:cNvPr>
          <p:cNvSpPr/>
          <p:nvPr/>
        </p:nvSpPr>
        <p:spPr>
          <a:xfrm>
            <a:off x="304800" y="274320"/>
            <a:ext cx="11582400" cy="6309360"/>
          </a:xfrm>
          <a:prstGeom prst="roundRect">
            <a:avLst>
              <a:gd name="adj" fmla="val 3334"/>
            </a:avLst>
          </a:prstGeom>
          <a:noFill/>
          <a:ln w="38100">
            <a:solidFill>
              <a:srgbClr val="93B4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D10425B-402A-C6CF-41E4-98C114169585}"/>
              </a:ext>
            </a:extLst>
          </p:cNvPr>
          <p:cNvSpPr txBox="1">
            <a:spLocks/>
          </p:cNvSpPr>
          <p:nvPr/>
        </p:nvSpPr>
        <p:spPr>
          <a:xfrm>
            <a:off x="890049" y="1277015"/>
            <a:ext cx="3829869" cy="16344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latin typeface="Hintdake Sans" pitchFamily="2" charset="77"/>
              </a:rPr>
              <a:t>Hepatitis B Vaccination</a:t>
            </a:r>
          </a:p>
        </p:txBody>
      </p:sp>
      <p:sp>
        <p:nvSpPr>
          <p:cNvPr id="9" name="Rounded Rectangle 8">
            <a:extLst>
              <a:ext uri="{FF2B5EF4-FFF2-40B4-BE49-F238E27FC236}">
                <a16:creationId xmlns:a16="http://schemas.microsoft.com/office/drawing/2014/main" id="{E39F5A88-5E85-5127-92CC-6E9795489051}"/>
              </a:ext>
            </a:extLst>
          </p:cNvPr>
          <p:cNvSpPr/>
          <p:nvPr/>
        </p:nvSpPr>
        <p:spPr>
          <a:xfrm>
            <a:off x="-968188" y="3429000"/>
            <a:ext cx="5928226" cy="2151982"/>
          </a:xfrm>
          <a:prstGeom prst="roundRect">
            <a:avLst>
              <a:gd name="adj" fmla="val 8339"/>
            </a:avLst>
          </a:prstGeom>
          <a:solidFill>
            <a:srgbClr val="E5CA0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219651F-FDDC-D6A8-73D9-98498615B790}"/>
              </a:ext>
            </a:extLst>
          </p:cNvPr>
          <p:cNvSpPr txBox="1">
            <a:spLocks/>
          </p:cNvSpPr>
          <p:nvPr/>
        </p:nvSpPr>
        <p:spPr>
          <a:xfrm>
            <a:off x="5647764" y="1277015"/>
            <a:ext cx="5551709" cy="49017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lnSpc>
                <a:spcPct val="150000"/>
              </a:lnSpc>
              <a:buFont typeface="Arial" panose="020B0604020202020204" pitchFamily="34" charset="0"/>
              <a:buChar char="•"/>
            </a:pPr>
            <a:r>
              <a:rPr lang="en-US" sz="2400" dirty="0">
                <a:latin typeface="Kumbh Sans Medium" pitchFamily="2" charset="77"/>
              </a:rPr>
              <a:t>Vaccinations are recommended for people in occupations with a high risk of exposure</a:t>
            </a:r>
          </a:p>
          <a:p>
            <a:pPr marL="342900" indent="-342900" algn="l">
              <a:lnSpc>
                <a:spcPct val="150000"/>
              </a:lnSpc>
              <a:buFont typeface="Arial" panose="020B0604020202020204" pitchFamily="34" charset="0"/>
              <a:buChar char="•"/>
            </a:pPr>
            <a:r>
              <a:rPr lang="en-US" sz="2400" dirty="0">
                <a:latin typeface="Kumbh Sans Medium" pitchFamily="2" charset="77"/>
              </a:rPr>
              <a:t>Immediately after a needlestick injury a Hep B vaccination can massively reduce the risk of infection (*important if you have never been vaccinated or are not up to date with boosters)</a:t>
            </a:r>
          </a:p>
        </p:txBody>
      </p:sp>
      <p:sp>
        <p:nvSpPr>
          <p:cNvPr id="13" name="Title 1">
            <a:extLst>
              <a:ext uri="{FF2B5EF4-FFF2-40B4-BE49-F238E27FC236}">
                <a16:creationId xmlns:a16="http://schemas.microsoft.com/office/drawing/2014/main" id="{811B291F-5721-543E-0A78-26C18171DAD5}"/>
              </a:ext>
            </a:extLst>
          </p:cNvPr>
          <p:cNvSpPr txBox="1">
            <a:spLocks/>
          </p:cNvSpPr>
          <p:nvPr/>
        </p:nvSpPr>
        <p:spPr>
          <a:xfrm>
            <a:off x="890049" y="3866255"/>
            <a:ext cx="3707220" cy="127747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2400" dirty="0">
                <a:solidFill>
                  <a:srgbClr val="000000"/>
                </a:solidFill>
                <a:effectLst/>
                <a:latin typeface="Kumbh Sans Medium" pitchFamily="2" charset="77"/>
              </a:rPr>
              <a:t>Hep B vaccinations work incredibly well to prevent infection ahead of exposure</a:t>
            </a:r>
            <a:endParaRPr lang="en-US" sz="2400" dirty="0">
              <a:latin typeface="Kumbh Sans Medium" pitchFamily="2" charset="77"/>
            </a:endParaRPr>
          </a:p>
        </p:txBody>
      </p:sp>
    </p:spTree>
    <p:extLst>
      <p:ext uri="{BB962C8B-B14F-4D97-AF65-F5344CB8AC3E}">
        <p14:creationId xmlns:p14="http://schemas.microsoft.com/office/powerpoint/2010/main" val="26604183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1038D-DDA0-315D-2008-E60B280951A5}"/>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9B713573-C482-8A9A-D004-257B26F6CBE1}"/>
              </a:ext>
            </a:extLst>
          </p:cNvPr>
          <p:cNvSpPr/>
          <p:nvPr/>
        </p:nvSpPr>
        <p:spPr>
          <a:xfrm>
            <a:off x="304800" y="274320"/>
            <a:ext cx="11582400" cy="6309360"/>
          </a:xfrm>
          <a:prstGeom prst="roundRect">
            <a:avLst>
              <a:gd name="adj" fmla="val 3334"/>
            </a:avLst>
          </a:prstGeom>
          <a:noFill/>
          <a:ln w="38100">
            <a:solidFill>
              <a:srgbClr val="93B4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AC5E5F-B4F3-1651-D2DA-8BAA80DBA814}"/>
              </a:ext>
            </a:extLst>
          </p:cNvPr>
          <p:cNvSpPr>
            <a:spLocks noGrp="1"/>
          </p:cNvSpPr>
          <p:nvPr>
            <p:ph type="title"/>
          </p:nvPr>
        </p:nvSpPr>
        <p:spPr>
          <a:xfrm>
            <a:off x="3506049" y="731143"/>
            <a:ext cx="6970957" cy="790575"/>
          </a:xfrm>
        </p:spPr>
        <p:txBody>
          <a:bodyPr>
            <a:normAutofit fontScale="90000"/>
          </a:bodyPr>
          <a:lstStyle/>
          <a:p>
            <a:pPr marL="0" indent="0">
              <a:buNone/>
            </a:pPr>
            <a:br>
              <a:rPr lang="en-GB" sz="3200" b="1" kern="100" dirty="0">
                <a:effectLst/>
                <a:latin typeface="Hintdake Sans" pitchFamily="2" charset="0"/>
                <a:ea typeface="Times New Roman" panose="02020603050405020304" pitchFamily="18" charset="0"/>
                <a:cs typeface="Kumbh Sans Medium" pitchFamily="2" charset="0"/>
              </a:rPr>
            </a:br>
            <a:r>
              <a:rPr lang="en-GB" sz="3800" b="1" kern="100" dirty="0">
                <a:effectLst/>
                <a:latin typeface="Hintdake Sans" pitchFamily="2" charset="0"/>
                <a:ea typeface="Times New Roman" panose="02020603050405020304" pitchFamily="18" charset="0"/>
                <a:cs typeface="Kumbh Sans Medium" pitchFamily="2" charset="0"/>
              </a:rPr>
              <a:t>Hepatitis </a:t>
            </a:r>
            <a:r>
              <a:rPr lang="en-GB" sz="3800" b="1" kern="100" dirty="0">
                <a:latin typeface="Hintdake Sans" pitchFamily="2" charset="0"/>
                <a:ea typeface="Times New Roman" panose="02020603050405020304" pitchFamily="18" charset="0"/>
                <a:cs typeface="Kumbh Sans Medium" pitchFamily="2" charset="0"/>
              </a:rPr>
              <a:t>C </a:t>
            </a:r>
            <a:r>
              <a:rPr lang="en-GB" sz="3800" b="1" kern="100" dirty="0">
                <a:effectLst/>
                <a:latin typeface="Hintdake Sans" pitchFamily="2" charset="0"/>
                <a:ea typeface="Times New Roman" panose="02020603050405020304" pitchFamily="18" charset="0"/>
                <a:cs typeface="Kumbh Sans Medium" pitchFamily="2" charset="0"/>
              </a:rPr>
              <a:t>Virus (HCV)</a:t>
            </a:r>
            <a:r>
              <a:rPr lang="en-GB" sz="3800" kern="100" dirty="0">
                <a:effectLst/>
                <a:latin typeface="Hintdake Sans" pitchFamily="2" charset="0"/>
                <a:ea typeface="Times New Roman" panose="02020603050405020304" pitchFamily="18" charset="0"/>
                <a:cs typeface="Kumbh Sans Medium" pitchFamily="2" charset="0"/>
              </a:rPr>
              <a:t> </a:t>
            </a:r>
            <a:endParaRPr lang="en-GB" sz="3800" dirty="0">
              <a:latin typeface="Hintdake Sans" pitchFamily="2" charset="0"/>
            </a:endParaRPr>
          </a:p>
        </p:txBody>
      </p:sp>
      <p:sp>
        <p:nvSpPr>
          <p:cNvPr id="5" name="Content Placeholder 2">
            <a:extLst>
              <a:ext uri="{FF2B5EF4-FFF2-40B4-BE49-F238E27FC236}">
                <a16:creationId xmlns:a16="http://schemas.microsoft.com/office/drawing/2014/main" id="{BD9E4FB3-BD33-560A-BAC9-A4C1AB265F4E}"/>
              </a:ext>
            </a:extLst>
          </p:cNvPr>
          <p:cNvSpPr>
            <a:spLocks noGrp="1"/>
          </p:cNvSpPr>
          <p:nvPr>
            <p:ph idx="1"/>
          </p:nvPr>
        </p:nvSpPr>
        <p:spPr>
          <a:xfrm>
            <a:off x="3305908" y="1521718"/>
            <a:ext cx="8049480" cy="4873625"/>
          </a:xfrm>
        </p:spPr>
        <p:txBody>
          <a:bodyPr>
            <a:normAutofit lnSpcReduction="10000"/>
          </a:bodyPr>
          <a:lstStyle/>
          <a:p>
            <a:pPr marL="0" indent="0">
              <a:buNone/>
            </a:pPr>
            <a:endParaRPr lang="en-GB" kern="100" dirty="0">
              <a:latin typeface="Kumbh Sans Medium" pitchFamily="2" charset="0"/>
              <a:ea typeface="Times New Roman" panose="02020603050405020304" pitchFamily="18" charset="0"/>
              <a:cs typeface="Kumbh Sans Medium" pitchFamily="2" charset="0"/>
            </a:endParaRPr>
          </a:p>
          <a:p>
            <a:r>
              <a:rPr lang="en-GB" sz="2400" kern="100" dirty="0">
                <a:latin typeface="Kumbh Sans Medium" pitchFamily="2" charset="0"/>
                <a:ea typeface="Times New Roman" panose="02020603050405020304" pitchFamily="18" charset="0"/>
                <a:cs typeface="Kumbh Sans Medium" pitchFamily="2" charset="0"/>
              </a:rPr>
              <a:t>A</a:t>
            </a:r>
            <a:r>
              <a:rPr lang="en-GB" sz="2400" kern="100" dirty="0">
                <a:effectLst/>
                <a:latin typeface="Kumbh Sans Medium" pitchFamily="2" charset="0"/>
                <a:ea typeface="Times New Roman" panose="02020603050405020304" pitchFamily="18" charset="0"/>
                <a:cs typeface="Kumbh Sans Medium" pitchFamily="2" charset="0"/>
              </a:rPr>
              <a:t>lso affects the liver, causing an acute (short term with recovery) or a chronic (long term) infection. </a:t>
            </a:r>
          </a:p>
          <a:p>
            <a:endParaRPr lang="en-GB" sz="2400" kern="100" dirty="0">
              <a:latin typeface="Kumbh Sans Medium" pitchFamily="2" charset="0"/>
              <a:ea typeface="Times New Roman" panose="02020603050405020304" pitchFamily="18" charset="0"/>
              <a:cs typeface="Kumbh Sans Medium" pitchFamily="2" charset="0"/>
            </a:endParaRPr>
          </a:p>
          <a:p>
            <a:r>
              <a:rPr lang="en-GB" sz="2400" b="0" i="0" dirty="0">
                <a:solidFill>
                  <a:srgbClr val="212B32"/>
                </a:solidFill>
                <a:effectLst/>
                <a:latin typeface="Kumbh Sans Medium" pitchFamily="2" charset="0"/>
                <a:cs typeface="Kumbh Sans Medium" pitchFamily="2" charset="0"/>
              </a:rPr>
              <a:t>Almost 90% of hepatitis C cases in the UK happen in people who inject drugs (including steroids) or have injected them in the past. Sexual transmission is not that common, but the risk increases among some men who have sex with men, especially those with other infections.</a:t>
            </a:r>
          </a:p>
          <a:p>
            <a:endParaRPr lang="en-GB" sz="2400" kern="100" dirty="0">
              <a:latin typeface="Kumbh Sans Medium" pitchFamily="2" charset="0"/>
              <a:ea typeface="Times New Roman" panose="02020603050405020304" pitchFamily="18" charset="0"/>
              <a:cs typeface="Kumbh Sans Medium" pitchFamily="2" charset="0"/>
            </a:endParaRPr>
          </a:p>
          <a:p>
            <a:r>
              <a:rPr lang="en-GB" sz="2400" kern="100" dirty="0">
                <a:effectLst/>
                <a:latin typeface="Kumbh Sans Medium" pitchFamily="2" charset="0"/>
                <a:ea typeface="Times New Roman" panose="02020603050405020304" pitchFamily="18" charset="0"/>
                <a:cs typeface="Kumbh Sans Medium" pitchFamily="2" charset="0"/>
              </a:rPr>
              <a:t>A full course of treatment will now </a:t>
            </a:r>
            <a:r>
              <a:rPr lang="en-GB" sz="2400" kern="100" dirty="0">
                <a:latin typeface="Kumbh Sans Medium" pitchFamily="2" charset="0"/>
                <a:ea typeface="Times New Roman" panose="02020603050405020304" pitchFamily="18" charset="0"/>
                <a:cs typeface="Kumbh Sans Medium" pitchFamily="2" charset="0"/>
              </a:rPr>
              <a:t>cure </a:t>
            </a:r>
            <a:r>
              <a:rPr lang="en-GB" sz="2400" kern="100" dirty="0">
                <a:effectLst/>
                <a:latin typeface="Kumbh Sans Medium" pitchFamily="2" charset="0"/>
                <a:ea typeface="Times New Roman" panose="02020603050405020304" pitchFamily="18" charset="0"/>
                <a:cs typeface="Kumbh Sans Medium" pitchFamily="2" charset="0"/>
              </a:rPr>
              <a:t>Hepatitis C infection</a:t>
            </a:r>
          </a:p>
          <a:p>
            <a:endParaRPr lang="en-GB" sz="2400" kern="100" dirty="0">
              <a:latin typeface="Kumbh Sans Medium" pitchFamily="2" charset="0"/>
              <a:ea typeface="Times New Roman" panose="02020603050405020304" pitchFamily="18" charset="0"/>
              <a:cs typeface="Kumbh Sans Medium" pitchFamily="2" charset="0"/>
            </a:endParaRPr>
          </a:p>
          <a:p>
            <a:pPr marL="0" indent="0">
              <a:buNone/>
            </a:pPr>
            <a:endParaRPr lang="en-GB" dirty="0"/>
          </a:p>
        </p:txBody>
      </p:sp>
      <p:pic>
        <p:nvPicPr>
          <p:cNvPr id="6" name="Picture 5" descr="A colorful butterfly with black background&#10;&#10;AI-generated content may be incorrect.">
            <a:extLst>
              <a:ext uri="{FF2B5EF4-FFF2-40B4-BE49-F238E27FC236}">
                <a16:creationId xmlns:a16="http://schemas.microsoft.com/office/drawing/2014/main" id="{C314C342-33E8-D1D5-55AF-5F2F4E19A584}"/>
              </a:ext>
            </a:extLst>
          </p:cNvPr>
          <p:cNvPicPr>
            <a:picLocks noChangeAspect="1"/>
          </p:cNvPicPr>
          <p:nvPr/>
        </p:nvPicPr>
        <p:blipFill>
          <a:blip r:embed="rId3"/>
          <a:stretch>
            <a:fillRect/>
          </a:stretch>
        </p:blipFill>
        <p:spPr>
          <a:xfrm rot="1596955">
            <a:off x="97341" y="4533643"/>
            <a:ext cx="3083420" cy="2181492"/>
          </a:xfrm>
          <a:prstGeom prst="rect">
            <a:avLst/>
          </a:prstGeom>
        </p:spPr>
      </p:pic>
    </p:spTree>
    <p:extLst>
      <p:ext uri="{BB962C8B-B14F-4D97-AF65-F5344CB8AC3E}">
        <p14:creationId xmlns:p14="http://schemas.microsoft.com/office/powerpoint/2010/main" val="31727397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E5B86-2983-1598-20E6-B1889D9A3039}"/>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E680C359-81DE-005B-5A9C-FDF8F49AD122}"/>
              </a:ext>
            </a:extLst>
          </p:cNvPr>
          <p:cNvSpPr/>
          <p:nvPr/>
        </p:nvSpPr>
        <p:spPr>
          <a:xfrm>
            <a:off x="304800" y="274320"/>
            <a:ext cx="11582400" cy="6309360"/>
          </a:xfrm>
          <a:prstGeom prst="roundRect">
            <a:avLst>
              <a:gd name="adj" fmla="val 3334"/>
            </a:avLst>
          </a:prstGeom>
          <a:noFill/>
          <a:ln w="38100">
            <a:solidFill>
              <a:srgbClr val="E5C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7B3DAAE0-3FFB-23C0-B74B-2EC89DE28DDA}"/>
              </a:ext>
            </a:extLst>
          </p:cNvPr>
          <p:cNvSpPr/>
          <p:nvPr/>
        </p:nvSpPr>
        <p:spPr>
          <a:xfrm>
            <a:off x="7231963" y="3311433"/>
            <a:ext cx="5928226" cy="2151982"/>
          </a:xfrm>
          <a:prstGeom prst="roundRect">
            <a:avLst>
              <a:gd name="adj" fmla="val 8339"/>
            </a:avLst>
          </a:prstGeom>
          <a:solidFill>
            <a:srgbClr val="93B4B4"/>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2DC2B18-CAE8-C788-B4B4-103B22F24EC0}"/>
              </a:ext>
            </a:extLst>
          </p:cNvPr>
          <p:cNvSpPr txBox="1">
            <a:spLocks/>
          </p:cNvSpPr>
          <p:nvPr/>
        </p:nvSpPr>
        <p:spPr>
          <a:xfrm>
            <a:off x="7189451" y="1076119"/>
            <a:ext cx="4415246" cy="195790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latin typeface="Hintdake Sans" pitchFamily="2" charset="77"/>
              </a:rPr>
              <a:t>New treatment for Hep C</a:t>
            </a:r>
          </a:p>
        </p:txBody>
      </p:sp>
      <p:sp>
        <p:nvSpPr>
          <p:cNvPr id="13" name="Title 1">
            <a:extLst>
              <a:ext uri="{FF2B5EF4-FFF2-40B4-BE49-F238E27FC236}">
                <a16:creationId xmlns:a16="http://schemas.microsoft.com/office/drawing/2014/main" id="{6E5E75A0-7E11-A043-ECDB-FC5F5D9D2234}"/>
              </a:ext>
            </a:extLst>
          </p:cNvPr>
          <p:cNvSpPr txBox="1">
            <a:spLocks/>
          </p:cNvSpPr>
          <p:nvPr/>
        </p:nvSpPr>
        <p:spPr>
          <a:xfrm>
            <a:off x="7742951" y="3866255"/>
            <a:ext cx="3707220" cy="127747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dirty="0">
                <a:latin typeface="Kumbh Sans Medium" pitchFamily="2" charset="0"/>
                <a:ea typeface="Verdana" panose="020B0604030504040204" pitchFamily="34" charset="0"/>
                <a:cs typeface="Kumbh Sans Medium" pitchFamily="2" charset="0"/>
              </a:rPr>
              <a:t>Anyone in the UK can order a free Hep C test online: </a:t>
            </a:r>
            <a:r>
              <a:rPr lang="en-GB" sz="2400" u="sng" dirty="0">
                <a:solidFill>
                  <a:srgbClr val="467886"/>
                </a:solidFill>
                <a:effectLst/>
                <a:latin typeface="Kumbh Sans Medium" pitchFamily="2" charset="0"/>
                <a:ea typeface="Aptos" panose="020B0004020202020204" pitchFamily="34" charset="0"/>
                <a:cs typeface="Kumbh Sans Medium" pitchFamily="2" charset="0"/>
                <a:hlinkClick r:id="rId3"/>
              </a:rPr>
              <a:t>https://hepctest.nhs.uk/</a:t>
            </a:r>
            <a:endParaRPr lang="en-US" sz="2400" dirty="0">
              <a:latin typeface="Kumbh Sans Medium" pitchFamily="2" charset="0"/>
              <a:ea typeface="Verdana" panose="020B0604030504040204" pitchFamily="34" charset="0"/>
              <a:cs typeface="Kumbh Sans Medium" pitchFamily="2" charset="0"/>
            </a:endParaRPr>
          </a:p>
        </p:txBody>
      </p:sp>
      <p:sp>
        <p:nvSpPr>
          <p:cNvPr id="2" name="Title 1">
            <a:extLst>
              <a:ext uri="{FF2B5EF4-FFF2-40B4-BE49-F238E27FC236}">
                <a16:creationId xmlns:a16="http://schemas.microsoft.com/office/drawing/2014/main" id="{E22D56E1-E273-FC7F-C464-0D8D21495F6F}"/>
              </a:ext>
            </a:extLst>
          </p:cNvPr>
          <p:cNvSpPr txBox="1">
            <a:spLocks noGrp="1" noRot="1" noMove="1" noResize="1" noEditPoints="1" noAdjustHandles="1" noChangeArrowheads="1" noChangeShapeType="1"/>
          </p:cNvSpPr>
          <p:nvPr/>
        </p:nvSpPr>
        <p:spPr>
          <a:xfrm>
            <a:off x="992527" y="1277015"/>
            <a:ext cx="5551709" cy="43039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lnSpc>
                <a:spcPct val="150000"/>
              </a:lnSpc>
              <a:buFont typeface="Arial" panose="020B0604020202020204" pitchFamily="34" charset="0"/>
              <a:buChar char="•"/>
            </a:pPr>
            <a:r>
              <a:rPr lang="en-GB" sz="2400" dirty="0">
                <a:latin typeface="Kumbh Sans Medium" pitchFamily="2" charset="77"/>
              </a:rPr>
              <a:t>Now, one pill a day cures 98% of people living with diagnosed Hep C within 12 weeks.</a:t>
            </a:r>
          </a:p>
          <a:p>
            <a:pPr marL="342900" indent="-342900" algn="l">
              <a:lnSpc>
                <a:spcPct val="150000"/>
              </a:lnSpc>
              <a:buFont typeface="Arial" panose="020B0604020202020204" pitchFamily="34" charset="0"/>
              <a:buChar char="•"/>
            </a:pPr>
            <a:endParaRPr lang="en-GB" sz="2400" dirty="0">
              <a:latin typeface="Kumbh Sans Medium" pitchFamily="2" charset="77"/>
            </a:endParaRPr>
          </a:p>
          <a:p>
            <a:pPr marL="342900" indent="-342900" algn="l">
              <a:lnSpc>
                <a:spcPct val="150000"/>
              </a:lnSpc>
              <a:buFont typeface="Arial" panose="020B0604020202020204" pitchFamily="34" charset="0"/>
              <a:buChar char="•"/>
            </a:pPr>
            <a:r>
              <a:rPr lang="en-GB" sz="2400" dirty="0">
                <a:latin typeface="Kumbh Sans Medium" pitchFamily="2" charset="77"/>
              </a:rPr>
              <a:t>Earlier treatments were less effective and had more side effects.</a:t>
            </a:r>
          </a:p>
          <a:p>
            <a:pPr algn="l">
              <a:lnSpc>
                <a:spcPct val="150000"/>
              </a:lnSpc>
            </a:pPr>
            <a:endParaRPr lang="en-GB" sz="2400" dirty="0">
              <a:latin typeface="Kumbh Sans Medium" pitchFamily="2" charset="77"/>
            </a:endParaRPr>
          </a:p>
        </p:txBody>
      </p:sp>
    </p:spTree>
    <p:extLst>
      <p:ext uri="{BB962C8B-B14F-4D97-AF65-F5344CB8AC3E}">
        <p14:creationId xmlns:p14="http://schemas.microsoft.com/office/powerpoint/2010/main" val="237451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2742F-7A4F-6339-F2A6-EB03B37DA9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C2EE5B-CE2E-A524-519F-156508671F69}"/>
              </a:ext>
            </a:extLst>
          </p:cNvPr>
          <p:cNvSpPr>
            <a:spLocks noGrp="1"/>
          </p:cNvSpPr>
          <p:nvPr>
            <p:ph type="title"/>
          </p:nvPr>
        </p:nvSpPr>
        <p:spPr>
          <a:xfrm>
            <a:off x="846735" y="443035"/>
            <a:ext cx="9495693" cy="790575"/>
          </a:xfrm>
        </p:spPr>
        <p:txBody>
          <a:bodyPr>
            <a:normAutofit fontScale="90000"/>
          </a:bodyPr>
          <a:lstStyle/>
          <a:p>
            <a:pPr marL="0" indent="0">
              <a:buNone/>
            </a:pPr>
            <a:br>
              <a:rPr lang="en-GB" sz="3200" b="1" kern="100">
                <a:effectLst/>
                <a:latin typeface="Hintdake Sans" pitchFamily="2" charset="0"/>
                <a:ea typeface="Times New Roman" panose="02020603050405020304" pitchFamily="18" charset="0"/>
                <a:cs typeface="Kumbh Sans Medium" pitchFamily="2" charset="0"/>
              </a:rPr>
            </a:br>
            <a:r>
              <a:rPr lang="en-GB" sz="3800" b="1" kern="100">
                <a:effectLst/>
                <a:latin typeface="Hintdake Sans" pitchFamily="2" charset="0"/>
                <a:ea typeface="Times New Roman" panose="02020603050405020304" pitchFamily="18" charset="0"/>
                <a:cs typeface="Kumbh Sans Medium" pitchFamily="2" charset="0"/>
              </a:rPr>
              <a:t>Human Immunodeficiency Virus (HIV)</a:t>
            </a:r>
            <a:endParaRPr lang="en-GB" sz="3800" dirty="0">
              <a:latin typeface="Hintdake Sans" pitchFamily="2" charset="0"/>
            </a:endParaRPr>
          </a:p>
        </p:txBody>
      </p:sp>
      <p:sp>
        <p:nvSpPr>
          <p:cNvPr id="3" name="Content Placeholder 2">
            <a:extLst>
              <a:ext uri="{FF2B5EF4-FFF2-40B4-BE49-F238E27FC236}">
                <a16:creationId xmlns:a16="http://schemas.microsoft.com/office/drawing/2014/main" id="{399016B1-F573-CB1F-B8D0-08CF22F9E09A}"/>
              </a:ext>
            </a:extLst>
          </p:cNvPr>
          <p:cNvSpPr>
            <a:spLocks noGrp="1"/>
          </p:cNvSpPr>
          <p:nvPr>
            <p:ph idx="1"/>
          </p:nvPr>
        </p:nvSpPr>
        <p:spPr>
          <a:xfrm>
            <a:off x="645105" y="1416490"/>
            <a:ext cx="8922594" cy="4873625"/>
          </a:xfrm>
        </p:spPr>
        <p:txBody>
          <a:bodyPr>
            <a:normAutofit fontScale="92500" lnSpcReduction="20000"/>
          </a:bodyPr>
          <a:lstStyle/>
          <a:p>
            <a:r>
              <a:rPr lang="en-GB" sz="2400" kern="100" dirty="0">
                <a:latin typeface="Kumbh Sans Medium" pitchFamily="2" charset="0"/>
                <a:ea typeface="Times New Roman" panose="02020603050405020304" pitchFamily="18" charset="0"/>
                <a:cs typeface="Kumbh Sans Medium" pitchFamily="2" charset="0"/>
              </a:rPr>
              <a:t>A</a:t>
            </a:r>
            <a:r>
              <a:rPr lang="en-GB" sz="2400" kern="100" dirty="0">
                <a:effectLst/>
                <a:latin typeface="Kumbh Sans Medium" pitchFamily="2" charset="0"/>
                <a:ea typeface="Times New Roman" panose="02020603050405020304" pitchFamily="18" charset="0"/>
                <a:cs typeface="Kumbh Sans Medium" pitchFamily="2" charset="0"/>
              </a:rPr>
              <a:t> virus which affects the body’s immune system and, if not treated, makes it susceptible to severe infections and other serious illnesses</a:t>
            </a:r>
          </a:p>
          <a:p>
            <a:endParaRPr lang="en-GB" sz="2400" kern="100" dirty="0">
              <a:effectLst/>
              <a:latin typeface="Kumbh Sans Medium" pitchFamily="2" charset="0"/>
              <a:ea typeface="Times New Roman" panose="02020603050405020304" pitchFamily="18" charset="0"/>
              <a:cs typeface="Kumbh Sans Medium" pitchFamily="2" charset="0"/>
            </a:endParaRPr>
          </a:p>
          <a:p>
            <a:r>
              <a:rPr lang="en-GB" sz="2400" kern="100" dirty="0">
                <a:latin typeface="Kumbh Sans Medium" pitchFamily="2" charset="0"/>
                <a:ea typeface="Times New Roman" panose="02020603050405020304" pitchFamily="18" charset="0"/>
                <a:cs typeface="Kumbh Sans Medium" pitchFamily="2" charset="0"/>
              </a:rPr>
              <a:t>HIV transmission happens through vaginal/anal intercourse, blood-to-blood contact via needle-sharing or needlestick injury, or transmission from mother to child</a:t>
            </a:r>
            <a:endParaRPr lang="en-GB" sz="2400" kern="100" dirty="0">
              <a:effectLst/>
              <a:latin typeface="Kumbh Sans Medium" pitchFamily="2" charset="0"/>
              <a:ea typeface="Times New Roman" panose="02020603050405020304" pitchFamily="18" charset="0"/>
              <a:cs typeface="Kumbh Sans Medium" pitchFamily="2" charset="0"/>
            </a:endParaRPr>
          </a:p>
          <a:p>
            <a:endParaRPr lang="en-GB" sz="2400" kern="100" dirty="0">
              <a:effectLst/>
              <a:latin typeface="Kumbh Sans Medium" pitchFamily="2" charset="0"/>
              <a:ea typeface="Times New Roman" panose="02020603050405020304" pitchFamily="18" charset="0"/>
              <a:cs typeface="Kumbh Sans Medium" pitchFamily="2" charset="0"/>
            </a:endParaRPr>
          </a:p>
          <a:p>
            <a:r>
              <a:rPr lang="en-GB" sz="2400" kern="100" dirty="0">
                <a:latin typeface="Kumbh Sans Medium" pitchFamily="2" charset="0"/>
                <a:ea typeface="Times New Roman" panose="02020603050405020304" pitchFamily="18" charset="0"/>
                <a:cs typeface="Kumbh Sans Medium" pitchFamily="2" charset="0"/>
              </a:rPr>
              <a:t>A</a:t>
            </a:r>
            <a:r>
              <a:rPr lang="en-GB" sz="2400" kern="100" dirty="0">
                <a:effectLst/>
                <a:latin typeface="Kumbh Sans Medium" pitchFamily="2" charset="0"/>
                <a:ea typeface="Times New Roman" panose="02020603050405020304" pitchFamily="18" charset="0"/>
                <a:cs typeface="Kumbh Sans Medium" pitchFamily="2" charset="0"/>
              </a:rPr>
              <a:t>lthough there is no cure for HIV currently, there is </a:t>
            </a:r>
            <a:r>
              <a:rPr lang="en-GB" sz="2400" b="1" i="1" kern="100" dirty="0">
                <a:effectLst/>
                <a:latin typeface="Kumbh Sans Medium" pitchFamily="2" charset="0"/>
                <a:ea typeface="Times New Roman" panose="02020603050405020304" pitchFamily="18" charset="0"/>
                <a:cs typeface="Kumbh Sans Medium" pitchFamily="2" charset="0"/>
              </a:rPr>
              <a:t>treatment</a:t>
            </a:r>
            <a:r>
              <a:rPr lang="en-GB" sz="2400" kern="100" dirty="0">
                <a:effectLst/>
                <a:latin typeface="Kumbh Sans Medium" pitchFamily="2" charset="0"/>
                <a:ea typeface="Times New Roman" panose="02020603050405020304" pitchFamily="18" charset="0"/>
                <a:cs typeface="Kumbh Sans Medium" pitchFamily="2" charset="0"/>
              </a:rPr>
              <a:t> available which can reduce the level of virus in the blood to </a:t>
            </a:r>
            <a:r>
              <a:rPr lang="en-GB" sz="2400" b="1" i="1" kern="100" dirty="0">
                <a:effectLst/>
                <a:latin typeface="Kumbh Sans Medium" pitchFamily="2" charset="0"/>
                <a:ea typeface="Times New Roman" panose="02020603050405020304" pitchFamily="18" charset="0"/>
                <a:cs typeface="Kumbh Sans Medium" pitchFamily="2" charset="0"/>
              </a:rPr>
              <a:t>undetectable</a:t>
            </a:r>
            <a:r>
              <a:rPr lang="en-GB" sz="2400" kern="100" dirty="0">
                <a:effectLst/>
                <a:latin typeface="Kumbh Sans Medium" pitchFamily="2" charset="0"/>
                <a:ea typeface="Times New Roman" panose="02020603050405020304" pitchFamily="18" charset="0"/>
                <a:cs typeface="Kumbh Sans Medium" pitchFamily="2" charset="0"/>
              </a:rPr>
              <a:t> </a:t>
            </a:r>
          </a:p>
          <a:p>
            <a:endParaRPr lang="en-GB" sz="2400" kern="100" dirty="0">
              <a:effectLst/>
              <a:latin typeface="Kumbh Sans Medium" pitchFamily="2" charset="0"/>
              <a:ea typeface="Times New Roman" panose="02020603050405020304" pitchFamily="18" charset="0"/>
              <a:cs typeface="Kumbh Sans Medium" pitchFamily="2" charset="0"/>
            </a:endParaRPr>
          </a:p>
          <a:p>
            <a:r>
              <a:rPr lang="en-GB" sz="2400" kern="100" dirty="0">
                <a:effectLst/>
                <a:latin typeface="Kumbh Sans Medium" pitchFamily="2" charset="0"/>
                <a:ea typeface="Times New Roman" panose="02020603050405020304" pitchFamily="18" charset="0"/>
                <a:cs typeface="Kumbh Sans Medium" pitchFamily="2" charset="0"/>
              </a:rPr>
              <a:t>The </a:t>
            </a:r>
            <a:r>
              <a:rPr lang="en-GB" sz="2400" kern="100" dirty="0">
                <a:latin typeface="Kumbh Sans Medium" pitchFamily="2" charset="0"/>
                <a:ea typeface="Times New Roman" panose="02020603050405020304" pitchFamily="18" charset="0"/>
                <a:cs typeface="Kumbh Sans Medium" pitchFamily="2" charset="0"/>
              </a:rPr>
              <a:t>overwhelming majority of people with diagnosed HIV in the UK are on treatment and have undetectable levels of the virus in their blood (98%). </a:t>
            </a:r>
            <a:r>
              <a:rPr lang="en-GB" sz="2400" b="1" kern="100" dirty="0">
                <a:latin typeface="Kumbh Sans Medium" pitchFamily="2" charset="0"/>
                <a:ea typeface="Times New Roman" panose="02020603050405020304" pitchFamily="18" charset="0"/>
                <a:cs typeface="Kumbh Sans Medium" pitchFamily="2" charset="0"/>
              </a:rPr>
              <a:t>This means they </a:t>
            </a:r>
            <a:r>
              <a:rPr lang="en-GB" sz="2400" b="1" i="1" kern="100" dirty="0">
                <a:latin typeface="Kumbh Sans Medium" pitchFamily="2" charset="0"/>
                <a:ea typeface="Times New Roman" panose="02020603050405020304" pitchFamily="18" charset="0"/>
                <a:cs typeface="Kumbh Sans Medium" pitchFamily="2" charset="0"/>
              </a:rPr>
              <a:t>cannot pass it on </a:t>
            </a:r>
            <a:r>
              <a:rPr lang="en-GB" sz="2400" b="1" kern="100" dirty="0">
                <a:latin typeface="Kumbh Sans Medium" pitchFamily="2" charset="0"/>
                <a:ea typeface="Times New Roman" panose="02020603050405020304" pitchFamily="18" charset="0"/>
                <a:cs typeface="Kumbh Sans Medium" pitchFamily="2" charset="0"/>
              </a:rPr>
              <a:t>to others, and they will also remain in good health. </a:t>
            </a:r>
            <a:r>
              <a:rPr lang="en-GB" sz="2400" b="1" kern="100" dirty="0">
                <a:effectLst/>
                <a:latin typeface="Rockwell" panose="02060603020205020403" pitchFamily="18" charset="0"/>
                <a:ea typeface="Times New Roman" panose="02020603050405020304" pitchFamily="18" charset="0"/>
                <a:cs typeface="Times New Roman" panose="02020603050405020304" pitchFamily="18" charset="0"/>
              </a:rPr>
              <a:t> </a:t>
            </a:r>
          </a:p>
          <a:p>
            <a:pPr marL="0" indent="0">
              <a:buNone/>
            </a:pPr>
            <a:endParaRPr lang="en-GB" dirty="0"/>
          </a:p>
        </p:txBody>
      </p:sp>
      <p:pic>
        <p:nvPicPr>
          <p:cNvPr id="12" name="Picture 11" descr="A bird with a red ribbon&#10;&#10;AI-generated content may be incorrect.">
            <a:extLst>
              <a:ext uri="{FF2B5EF4-FFF2-40B4-BE49-F238E27FC236}">
                <a16:creationId xmlns:a16="http://schemas.microsoft.com/office/drawing/2014/main" id="{E08F4CB3-D189-78B3-C9E2-7325E432AA06}"/>
              </a:ext>
            </a:extLst>
          </p:cNvPr>
          <p:cNvPicPr>
            <a:picLocks noChangeAspect="1"/>
          </p:cNvPicPr>
          <p:nvPr/>
        </p:nvPicPr>
        <p:blipFill>
          <a:blip r:embed="rId3"/>
          <a:stretch>
            <a:fillRect/>
          </a:stretch>
        </p:blipFill>
        <p:spPr>
          <a:xfrm>
            <a:off x="9567699" y="4374561"/>
            <a:ext cx="2353003" cy="2133898"/>
          </a:xfrm>
          <a:prstGeom prst="rect">
            <a:avLst/>
          </a:prstGeom>
        </p:spPr>
      </p:pic>
      <p:sp>
        <p:nvSpPr>
          <p:cNvPr id="14" name="TextBox 13">
            <a:extLst>
              <a:ext uri="{FF2B5EF4-FFF2-40B4-BE49-F238E27FC236}">
                <a16:creationId xmlns:a16="http://schemas.microsoft.com/office/drawing/2014/main" id="{5E1C0701-A7DB-5851-6BC9-5965227D56AA}"/>
              </a:ext>
            </a:extLst>
          </p:cNvPr>
          <p:cNvSpPr txBox="1"/>
          <p:nvPr/>
        </p:nvSpPr>
        <p:spPr>
          <a:xfrm>
            <a:off x="9663783" y="6508459"/>
            <a:ext cx="2454518" cy="307777"/>
          </a:xfrm>
          <a:prstGeom prst="rect">
            <a:avLst/>
          </a:prstGeom>
          <a:noFill/>
        </p:spPr>
        <p:txBody>
          <a:bodyPr wrap="none" rtlCol="0">
            <a:spAutoFit/>
          </a:bodyPr>
          <a:lstStyle/>
          <a:p>
            <a:r>
              <a:rPr lang="en-GB" sz="1400" dirty="0">
                <a:latin typeface="Kumbh Sans Medium" pitchFamily="2" charset="0"/>
                <a:cs typeface="Kumbh Sans Medium" pitchFamily="2" charset="0"/>
              </a:rPr>
              <a:t>Art by Scarlet @ Blue Punk</a:t>
            </a:r>
          </a:p>
        </p:txBody>
      </p:sp>
    </p:spTree>
    <p:extLst>
      <p:ext uri="{BB962C8B-B14F-4D97-AF65-F5344CB8AC3E}">
        <p14:creationId xmlns:p14="http://schemas.microsoft.com/office/powerpoint/2010/main" val="25553261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900</TotalTime>
  <Words>3403</Words>
  <Application>Microsoft Office PowerPoint</Application>
  <PresentationFormat>Widescreen</PresentationFormat>
  <Paragraphs>279</Paragraphs>
  <Slides>22</Slides>
  <Notes>22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Aptos</vt:lpstr>
      <vt:lpstr>Aptos Display</vt:lpstr>
      <vt:lpstr>Arial</vt:lpstr>
      <vt:lpstr>Calibri</vt:lpstr>
      <vt:lpstr>Frutiger W01</vt:lpstr>
      <vt:lpstr>GDS Transport</vt:lpstr>
      <vt:lpstr>Hintdake Blackletter</vt:lpstr>
      <vt:lpstr>Hintdake Sans</vt:lpstr>
      <vt:lpstr>Kumbh Sans Medium</vt:lpstr>
      <vt:lpstr>Rockwell</vt:lpstr>
      <vt:lpstr>Symbol</vt:lpstr>
      <vt:lpstr>Titillium Web</vt:lpstr>
      <vt:lpstr>Verdana Pro Cond Light</vt:lpstr>
      <vt:lpstr>Office Theme</vt:lpstr>
      <vt:lpstr>HIV &amp; HEPATITIS Awareness</vt:lpstr>
      <vt:lpstr>PowerPoint Presentation</vt:lpstr>
      <vt:lpstr>PowerPoint Presentation</vt:lpstr>
      <vt:lpstr>PowerPoint Presentation</vt:lpstr>
      <vt:lpstr> Hepatitis B Virus (HBV) </vt:lpstr>
      <vt:lpstr>PowerPoint Presentation</vt:lpstr>
      <vt:lpstr> Hepatitis C Virus (HCV) </vt:lpstr>
      <vt:lpstr>PowerPoint Presentation</vt:lpstr>
      <vt:lpstr> Human Immunodeficiency Virus (HIV)</vt:lpstr>
      <vt:lpstr>PowerPoint Presentation</vt:lpstr>
      <vt:lpstr>PowerPoint Presentation</vt:lpstr>
      <vt:lpstr>PowerPoint Presentation</vt:lpstr>
      <vt:lpstr>PowerPoint Presentation</vt:lpstr>
      <vt:lpstr>PowerPoint Presentation</vt:lpstr>
      <vt:lpstr>UK Clinical guidance for Hep B management after a needlestick incident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Bethan Hall</dc:creator>
  <cp:lastModifiedBy>Catherine Dodds</cp:lastModifiedBy>
  <cp:revision>18</cp:revision>
  <dcterms:created xsi:type="dcterms:W3CDTF">2025-04-18T12:04:11Z</dcterms:created>
  <dcterms:modified xsi:type="dcterms:W3CDTF">2025-05-15T15:43:18Z</dcterms:modified>
</cp:coreProperties>
</file>